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85" r:id="rId5"/>
    <p:sldId id="258" r:id="rId6"/>
    <p:sldId id="259" r:id="rId7"/>
    <p:sldId id="28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9" r:id="rId16"/>
    <p:sldId id="290" r:id="rId17"/>
    <p:sldId id="292" r:id="rId18"/>
    <p:sldId id="286" r:id="rId19"/>
    <p:sldId id="268" r:id="rId20"/>
    <p:sldId id="269" r:id="rId21"/>
    <p:sldId id="270" r:id="rId22"/>
    <p:sldId id="271" r:id="rId23"/>
    <p:sldId id="272" r:id="rId24"/>
    <p:sldId id="287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7B8580"/>
    <a:srgbClr val="24C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CB33-EC3C-4D31-97EA-E3F1AFA28E5C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F84A-23D0-468E-95CA-9BD6FC0C9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7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321-39E9-4451-8DC2-D51126C450E4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A10E-F067-43EF-9688-9F5942723AF4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F58E-85D2-4B1B-9EFE-A348661D1A47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3B7A7-F747-4620-9D0E-53F3A14BA7B3}" type="datetime1">
              <a:rPr lang="en-US" altLang="zh-TW" smtClean="0">
                <a:solidFill>
                  <a:prstClr val="white">
                    <a:alpha val="60000"/>
                  </a:prstClr>
                </a:solidFill>
              </a:rPr>
              <a:t>2/13/2019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DC1-8803-4CF9-B672-471D23C4FCCE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4BB-C8F2-4C55-B8D7-4475A9230A2B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6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384-002D-48B1-89AD-39042799E554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728-86F6-4AD7-B03C-228A2ECA6542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416A-3147-4540-84B3-5F55B6D3268F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A6-C626-43B4-8D4D-9E99CD5757CE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29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34-1388-4173-A332-3DC1323B155E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367-805F-413C-93C7-AE9EC3C2DF1A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E5BC-A593-4E0C-81CB-6BAAD90EEABD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23B-F2B4-4B2B-8686-83F4DC854609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FD8-2997-4C4B-908F-F61AFD3A25B8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48C-1922-4AC4-A3F5-DA99B5010D35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2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7754-DB5C-4001-BA98-211F1417E4D0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1B34-87F4-42F7-952C-7C0F761F9415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86-1699-4A85-A387-9B38043CC355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7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4A90BE2A-98BD-455E-B24B-B3E060AA5AC3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9FF-C6CA-4970-AEDC-EB111F790CE3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758B-AE92-4B8A-8475-31B79B2D95F2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E21C-E39F-4F03-901D-76041277A173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55D1-15E7-4731-849D-6B2BC898F082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19E-03F9-4257-8609-B855D0C2BC93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2152-A42B-4004-B004-CAE23594D53B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5F2-FA24-4CAC-8809-65E739B01DA9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E9C4-8DFC-4F18-AC9D-9F687A191C3A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92BE-9527-4E9E-A672-D2CD2BEC8F24}" type="datetime1">
              <a:rPr lang="en-US" altLang="zh-TW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C7C987A-951F-4F9C-ABC1-CB0D00343357}" type="datetime1">
              <a:rPr lang="en-US" altLang="zh-TW" smtClean="0">
                <a:solidFill>
                  <a:srgbClr val="B31166"/>
                </a:solidFill>
              </a:rPr>
              <a:t>2/13/2019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log.csdn.net/huagong_adu/article/details/40710305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60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blog.csdn.net/Walker_Hao/article/details/78995591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2698" y="1210427"/>
            <a:ext cx="8086604" cy="2008236"/>
          </a:xfrm>
        </p:spPr>
        <p:txBody>
          <a:bodyPr/>
          <a:lstStyle/>
          <a:p>
            <a:r>
              <a:rPr lang="en-US" altLang="zh-TW" sz="4000" dirty="0">
                <a:solidFill>
                  <a:srgbClr val="0A8CA6"/>
                </a:solidFill>
              </a:rPr>
              <a:t>Enriching Taxonomies With Functional Domain Knowledge</a:t>
            </a:r>
            <a:endParaRPr lang="zh-TW" altLang="en-US" sz="4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52561" y="3750732"/>
            <a:ext cx="8086605" cy="1679961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Advisor: </a:t>
            </a:r>
            <a:r>
              <a:rPr lang="en-US" altLang="zh-TW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Jia</a:t>
            </a:r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-Ling, </a:t>
            </a:r>
            <a:r>
              <a:rPr lang="en-US" altLang="zh-TW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Koh</a:t>
            </a:r>
            <a:endParaRPr lang="en-US" altLang="zh-TW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Source:  ACM</a:t>
            </a:r>
            <a:r>
              <a:rPr lang="zh-TW" alt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SIGIR '18</a:t>
            </a:r>
          </a:p>
          <a:p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Speaker: Shao-</a:t>
            </a:r>
            <a:r>
              <a:rPr lang="en-US" altLang="zh-TW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wei</a:t>
            </a:r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Huang</a:t>
            </a:r>
          </a:p>
          <a:p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Date: 2019/02/12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prstClr val="black"/>
                </a:solidFill>
              </a:rPr>
              <a:pPr/>
              <a:t>1</a:t>
            </a:fld>
            <a:endParaRPr lang="en-US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45279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</a:rPr>
              <a:t>Filter potential parents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23" name="內容版面配置區 22">
            <a:extLst>
              <a:ext uri="{FF2B5EF4-FFF2-40B4-BE49-F238E27FC236}">
                <a16:creationId xmlns:a16="http://schemas.microsoft.com/office/drawing/2014/main" id="{38762C41-F64F-4700-AC43-4A531E8CE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6" b="27857"/>
          <a:stretch/>
        </p:blipFill>
        <p:spPr>
          <a:xfrm>
            <a:off x="9206013" y="1736270"/>
            <a:ext cx="2797760" cy="387170"/>
          </a:xfr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67E7954-ACC9-48F3-AE9B-AB3046A0FB97}"/>
              </a:ext>
            </a:extLst>
          </p:cNvPr>
          <p:cNvSpPr/>
          <p:nvPr/>
        </p:nvSpPr>
        <p:spPr>
          <a:xfrm>
            <a:off x="9205706" y="117962"/>
            <a:ext cx="2798067" cy="2789576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4BB59898-6937-432E-A83B-EB49D1B619C8}"/>
              </a:ext>
            </a:extLst>
          </p:cNvPr>
          <p:cNvSpPr txBox="1">
            <a:spLocks/>
          </p:cNvSpPr>
          <p:nvPr/>
        </p:nvSpPr>
        <p:spPr>
          <a:xfrm>
            <a:off x="1186914" y="2309816"/>
            <a:ext cx="9818173" cy="406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</a:rPr>
              <a:t>Potential parents</a:t>
            </a:r>
            <a:r>
              <a:rPr lang="zh-TW" altLang="en-US" sz="2400" dirty="0">
                <a:solidFill>
                  <a:schemeClr val="tx1"/>
                </a:solidFill>
              </a:rPr>
              <a:t>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chemeClr val="tx1"/>
                </a:solidFill>
              </a:rPr>
              <a:t>Find the </a:t>
            </a:r>
            <a:r>
              <a:rPr lang="en-US" altLang="zh-TW" sz="2200" dirty="0">
                <a:solidFill>
                  <a:srgbClr val="FF0000"/>
                </a:solidFill>
              </a:rPr>
              <a:t>k-nearest </a:t>
            </a:r>
            <a:r>
              <a:rPr lang="en-US" altLang="zh-TW" sz="2200" dirty="0" err="1">
                <a:solidFill>
                  <a:srgbClr val="FF0000"/>
                </a:solidFill>
              </a:rPr>
              <a:t>neighbours</a:t>
            </a:r>
            <a:r>
              <a:rPr lang="en-US" altLang="zh-TW" sz="2200" dirty="0">
                <a:solidFill>
                  <a:srgbClr val="FF0000"/>
                </a:solidFill>
              </a:rPr>
              <a:t>(</a:t>
            </a:r>
            <a:r>
              <a:rPr lang="en-US" altLang="zh-TW" sz="2200" dirty="0" err="1">
                <a:solidFill>
                  <a:srgbClr val="FF0000"/>
                </a:solidFill>
              </a:rPr>
              <a:t>kNNs</a:t>
            </a:r>
            <a:r>
              <a:rPr lang="en-US" altLang="zh-TW" sz="2200" dirty="0">
                <a:solidFill>
                  <a:srgbClr val="FF0000"/>
                </a:solidFill>
              </a:rPr>
              <a:t>)</a:t>
            </a:r>
            <a:r>
              <a:rPr lang="en-US" altLang="zh-TW" sz="2200" dirty="0">
                <a:solidFill>
                  <a:schemeClr val="tx1"/>
                </a:solidFill>
              </a:rPr>
              <a:t> of new concept.</a:t>
            </a: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rgbClr val="FF0000"/>
                </a:solidFill>
              </a:rPr>
              <a:t>The potential  parents </a:t>
            </a:r>
            <a:r>
              <a:rPr lang="en-US" altLang="zh-TW" sz="2200" dirty="0">
                <a:solidFill>
                  <a:schemeClr val="tx1"/>
                </a:solidFill>
              </a:rPr>
              <a:t>for the new concepts are highly</a:t>
            </a:r>
            <a:r>
              <a:rPr lang="zh-TW" altLang="en-US" sz="2200" dirty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likely to be </a:t>
            </a:r>
            <a:r>
              <a:rPr lang="en-US" altLang="zh-TW" sz="2400" dirty="0">
                <a:solidFill>
                  <a:srgbClr val="FF0000"/>
                </a:solidFill>
              </a:rPr>
              <a:t>in common with the ancestors of these </a:t>
            </a:r>
            <a:r>
              <a:rPr lang="en-US" altLang="zh-TW" sz="2400" dirty="0" err="1">
                <a:solidFill>
                  <a:srgbClr val="FF0000"/>
                </a:solidFill>
              </a:rPr>
              <a:t>kNNs</a:t>
            </a:r>
            <a:r>
              <a:rPr lang="en-US" altLang="zh-TW" sz="2400" dirty="0">
                <a:solidFill>
                  <a:schemeClr val="tx1"/>
                </a:solidFill>
              </a:rPr>
              <a:t>.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zh-TW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4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196400" y="2008800"/>
            <a:ext cx="9799200" cy="438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</a:rPr>
              <a:t>Learning to rank</a:t>
            </a:r>
            <a:r>
              <a:rPr lang="zh-TW" altLang="en-US" sz="2400" b="1" dirty="0">
                <a:solidFill>
                  <a:schemeClr val="tx1"/>
                </a:solidFill>
              </a:rPr>
              <a:t>：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rgbClr val="FF0000"/>
                </a:solidFill>
              </a:rPr>
              <a:t>Pairwise model</a:t>
            </a: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rgbClr val="FF0000"/>
                </a:solidFill>
              </a:rPr>
              <a:t> </a:t>
            </a: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4CE143-A414-4A31-85C6-209EB89D6E62}"/>
              </a:ext>
            </a:extLst>
          </p:cNvPr>
          <p:cNvSpPr/>
          <p:nvPr/>
        </p:nvSpPr>
        <p:spPr>
          <a:xfrm>
            <a:off x="-197572" y="107802"/>
            <a:ext cx="3052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0">
              <a:buClr>
                <a:schemeClr val="tx1"/>
              </a:buClr>
              <a:buNone/>
            </a:pPr>
            <a:r>
              <a:rPr lang="en-US" altLang="zh-TW" sz="2000" dirty="0">
                <a:hlinkClick r:id="rId2"/>
              </a:rPr>
              <a:t>Learning to rank</a:t>
            </a:r>
            <a:r>
              <a:rPr lang="zh-TW" altLang="en-US" sz="2000" dirty="0">
                <a:hlinkClick r:id="rId2"/>
              </a:rPr>
              <a:t>解說</a:t>
            </a:r>
            <a:endParaRPr lang="en-US" altLang="zh-TW" sz="2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B2586A0-54C3-4F24-AB06-E6050574F443}"/>
              </a:ext>
            </a:extLst>
          </p:cNvPr>
          <p:cNvSpPr/>
          <p:nvPr/>
        </p:nvSpPr>
        <p:spPr>
          <a:xfrm>
            <a:off x="9201200" y="107802"/>
            <a:ext cx="2798067" cy="2789576"/>
          </a:xfrm>
          <a:prstGeom prst="rect">
            <a:avLst/>
          </a:prstGeom>
          <a:blipFill dpi="0" rotWithShape="1">
            <a:blip r:embed="rId3">
              <a:alphaModFix amt="33000"/>
            </a:blip>
            <a:srcRect/>
            <a:stretch>
              <a:fillRect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7" name="內容版面配置區 22">
            <a:extLst>
              <a:ext uri="{FF2B5EF4-FFF2-40B4-BE49-F238E27FC236}">
                <a16:creationId xmlns:a16="http://schemas.microsoft.com/office/drawing/2014/main" id="{7865F974-F780-4224-9181-478F5A7A9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4" b="620"/>
          <a:stretch/>
        </p:blipFill>
        <p:spPr>
          <a:xfrm>
            <a:off x="9195965" y="2115674"/>
            <a:ext cx="2797760" cy="767688"/>
          </a:xfr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3EF939B-CEEC-4BCA-85CD-B98753880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1" b="16709"/>
          <a:stretch/>
        </p:blipFill>
        <p:spPr>
          <a:xfrm>
            <a:off x="1896711" y="2924582"/>
            <a:ext cx="8974319" cy="3465944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359D470A-0DD4-47C7-9B64-55FCBAC6A778}"/>
              </a:ext>
            </a:extLst>
          </p:cNvPr>
          <p:cNvSpPr txBox="1"/>
          <p:nvPr/>
        </p:nvSpPr>
        <p:spPr>
          <a:xfrm>
            <a:off x="3945279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</a:rPr>
              <a:t>Ranking potential parents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6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C5B60F0-C799-4B03-AB30-0099601BAE7D}"/>
              </a:ext>
            </a:extLst>
          </p:cNvPr>
          <p:cNvSpPr txBox="1"/>
          <p:nvPr/>
        </p:nvSpPr>
        <p:spPr>
          <a:xfrm>
            <a:off x="3945279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</a:rPr>
              <a:t>Ranking potential parents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07F54C2-9E3D-42EC-8525-91631DA6EC71}"/>
              </a:ext>
            </a:extLst>
          </p:cNvPr>
          <p:cNvSpPr/>
          <p:nvPr/>
        </p:nvSpPr>
        <p:spPr>
          <a:xfrm>
            <a:off x="9201200" y="107802"/>
            <a:ext cx="2798067" cy="2789576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0" name="內容版面配置區 22">
            <a:extLst>
              <a:ext uri="{FF2B5EF4-FFF2-40B4-BE49-F238E27FC236}">
                <a16:creationId xmlns:a16="http://schemas.microsoft.com/office/drawing/2014/main" id="{8DBCF569-0B38-4FA0-A748-C5BB197C69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4" b="620"/>
          <a:stretch/>
        </p:blipFill>
        <p:spPr>
          <a:xfrm>
            <a:off x="9195965" y="2115674"/>
            <a:ext cx="2797760" cy="767688"/>
          </a:xfrm>
          <a:prstGeom prst="rect">
            <a:avLst/>
          </a:prstGeom>
        </p:spPr>
      </p:pic>
      <p:sp>
        <p:nvSpPr>
          <p:cNvPr id="41" name="內容版面配置區 2">
            <a:extLst>
              <a:ext uri="{FF2B5EF4-FFF2-40B4-BE49-F238E27FC236}">
                <a16:creationId xmlns:a16="http://schemas.microsoft.com/office/drawing/2014/main" id="{10851879-F2CC-4556-8378-8F2B75650D80}"/>
              </a:ext>
            </a:extLst>
          </p:cNvPr>
          <p:cNvSpPr txBox="1">
            <a:spLocks/>
          </p:cNvSpPr>
          <p:nvPr/>
        </p:nvSpPr>
        <p:spPr>
          <a:xfrm>
            <a:off x="1186914" y="2309816"/>
            <a:ext cx="9818173" cy="406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</a:rPr>
              <a:t>Graph-based features</a:t>
            </a:r>
            <a:r>
              <a:rPr lang="zh-TW" altLang="en-US" sz="2400" dirty="0">
                <a:solidFill>
                  <a:schemeClr val="tx1"/>
                </a:solidFill>
              </a:rPr>
              <a:t>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chemeClr val="tx1"/>
                </a:solidFill>
              </a:rPr>
              <a:t>Katz Similarity</a:t>
            </a: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chemeClr val="tx1"/>
                </a:solidFill>
              </a:rPr>
              <a:t>Random Walk Betweenness Centrality</a:t>
            </a: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chemeClr val="tx1"/>
                </a:solidFill>
              </a:rPr>
              <a:t>Information Propagation Score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</a:rPr>
              <a:t>Semantic features</a:t>
            </a:r>
            <a:r>
              <a:rPr lang="zh-TW" altLang="en-US" sz="2400" b="1" dirty="0">
                <a:solidFill>
                  <a:schemeClr val="tx1"/>
                </a:solidFill>
              </a:rPr>
              <a:t>：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chemeClr val="tx1"/>
                </a:solidFill>
              </a:rPr>
              <a:t>Ancestor-Neighbor Similarity</a:t>
            </a: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chemeClr val="tx1"/>
                </a:solidFill>
              </a:rPr>
              <a:t>New concept-Ancestor Similarity</a:t>
            </a:r>
          </a:p>
          <a:p>
            <a:pPr marL="800100" lvl="1" indent="-45720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chemeClr val="tx1"/>
                </a:solidFill>
              </a:rPr>
              <a:t>Pointwise Mutual Information (PMI)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zh-TW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7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196400" y="2008800"/>
            <a:ext cx="9799200" cy="438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A3DE749-6B90-4DD3-91D3-504352D717CD}"/>
              </a:ext>
            </a:extLst>
          </p:cNvPr>
          <p:cNvSpPr txBox="1"/>
          <p:nvPr/>
        </p:nvSpPr>
        <p:spPr>
          <a:xfrm>
            <a:off x="3945279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</a:rPr>
              <a:t>Ranking potential parents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918178-A0E9-412D-B604-19729C284F43}"/>
              </a:ext>
            </a:extLst>
          </p:cNvPr>
          <p:cNvSpPr/>
          <p:nvPr/>
        </p:nvSpPr>
        <p:spPr>
          <a:xfrm>
            <a:off x="9201200" y="107802"/>
            <a:ext cx="2798067" cy="2789576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BAB1B363-A722-4A81-98E1-09DC715E56C3}"/>
                  </a:ext>
                </a:extLst>
              </p:cNvPr>
              <p:cNvSpPr txBox="1"/>
              <p:nvPr/>
            </p:nvSpPr>
            <p:spPr>
              <a:xfrm>
                <a:off x="7350598" y="3349390"/>
                <a:ext cx="37543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000" dirty="0"/>
                  <a:t> = 3 and </a:t>
                </a:r>
                <a:r>
                  <a:rPr lang="el-GR" altLang="zh-TW" dirty="0"/>
                  <a:t>η</a:t>
                </a:r>
                <a:r>
                  <a:rPr lang="en-US" altLang="zh-TW" dirty="0"/>
                  <a:t> = 0.2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BAB1B363-A722-4A81-98E1-09DC715E5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598" y="3349390"/>
                <a:ext cx="3754391" cy="400110"/>
              </a:xfrm>
              <a:prstGeom prst="rect">
                <a:avLst/>
              </a:prstGeom>
              <a:blipFill>
                <a:blip r:embed="rId3"/>
                <a:stretch>
                  <a:fillRect l="-1786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群組 51">
            <a:extLst>
              <a:ext uri="{FF2B5EF4-FFF2-40B4-BE49-F238E27FC236}">
                <a16:creationId xmlns:a16="http://schemas.microsoft.com/office/drawing/2014/main" id="{190EE78F-BE88-4FF6-A6B9-FD48197AAAAD}"/>
              </a:ext>
            </a:extLst>
          </p:cNvPr>
          <p:cNvGrpSpPr/>
          <p:nvPr/>
        </p:nvGrpSpPr>
        <p:grpSpPr>
          <a:xfrm>
            <a:off x="7429395" y="3989448"/>
            <a:ext cx="4347851" cy="419100"/>
            <a:chOff x="7429395" y="3989448"/>
            <a:chExt cx="4347851" cy="419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FC9EDC50-4B7C-461E-B3CC-3B9A6BE8C560}"/>
                    </a:ext>
                  </a:extLst>
                </p:cNvPr>
                <p:cNvSpPr txBox="1"/>
                <p:nvPr/>
              </p:nvSpPr>
              <p:spPr>
                <a:xfrm>
                  <a:off x="7429395" y="3999608"/>
                  <a:ext cx="43478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l"/>
                  </a:pP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 = </a:t>
                  </a:r>
                  <a:r>
                    <a:rPr lang="en-US" altLang="zh-TW" sz="20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* </a:t>
                  </a:r>
                  <a:r>
                    <a:rPr lang="en-US" altLang="zh-TW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FC9EDC50-4B7C-461E-B3CC-3B9A6BE8C5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395" y="3999608"/>
                  <a:ext cx="4347851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262" t="-7576" b="-257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63BEC531-B8BF-43EC-929C-8312B85B2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8965" y="3989448"/>
              <a:ext cx="1819275" cy="419100"/>
            </a:xfrm>
            <a:prstGeom prst="rect">
              <a:avLst/>
            </a:prstGeom>
          </p:spPr>
        </p:pic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88444951-50F0-4F75-8477-181B3B321CAD}"/>
              </a:ext>
            </a:extLst>
          </p:cNvPr>
          <p:cNvGrpSpPr/>
          <p:nvPr/>
        </p:nvGrpSpPr>
        <p:grpSpPr>
          <a:xfrm>
            <a:off x="7429394" y="4648496"/>
            <a:ext cx="4347851" cy="419100"/>
            <a:chOff x="7429395" y="3989448"/>
            <a:chExt cx="4347851" cy="419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3CEFE4D0-72D5-4778-B3D8-2E6D6BD90E08}"/>
                    </a:ext>
                  </a:extLst>
                </p:cNvPr>
                <p:cNvSpPr txBox="1"/>
                <p:nvPr/>
              </p:nvSpPr>
              <p:spPr>
                <a:xfrm>
                  <a:off x="7429395" y="3999608"/>
                  <a:ext cx="43478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l"/>
                  </a:pP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 = </a:t>
                  </a:r>
                  <a:r>
                    <a:rPr lang="en-US" altLang="zh-TW" sz="20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* </a:t>
                  </a:r>
                  <a:r>
                    <a:rPr lang="en-US" altLang="zh-TW" sz="20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3CEFE4D0-72D5-4778-B3D8-2E6D6BD90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395" y="3999608"/>
                  <a:ext cx="4347851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262" t="-7576" b="-257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5" name="圖片 54">
              <a:extLst>
                <a:ext uri="{FF2B5EF4-FFF2-40B4-BE49-F238E27FC236}">
                  <a16:creationId xmlns:a16="http://schemas.microsoft.com/office/drawing/2014/main" id="{D541AF8C-8056-4D0F-99A9-840EE5E29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8965" y="3989448"/>
              <a:ext cx="1819275" cy="419100"/>
            </a:xfrm>
            <a:prstGeom prst="rect">
              <a:avLst/>
            </a:prstGeom>
          </p:spPr>
        </p:pic>
      </p:grp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F1933BFC-FE48-4E6C-908A-10CC48727E74}"/>
              </a:ext>
            </a:extLst>
          </p:cNvPr>
          <p:cNvGrpSpPr/>
          <p:nvPr/>
        </p:nvGrpSpPr>
        <p:grpSpPr>
          <a:xfrm>
            <a:off x="414754" y="1639256"/>
            <a:ext cx="9818173" cy="5218744"/>
            <a:chOff x="414754" y="1639256"/>
            <a:chExt cx="9818173" cy="5218744"/>
          </a:xfrm>
        </p:grpSpPr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41AF0020-3AE2-4EB1-8992-82B9A7C7C14A}"/>
                </a:ext>
              </a:extLst>
            </p:cNvPr>
            <p:cNvGrpSpPr/>
            <p:nvPr/>
          </p:nvGrpSpPr>
          <p:grpSpPr>
            <a:xfrm>
              <a:off x="414754" y="1639256"/>
              <a:ext cx="9818173" cy="5218744"/>
              <a:chOff x="414754" y="1639256"/>
              <a:chExt cx="9818173" cy="5218744"/>
            </a:xfrm>
          </p:grpSpPr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799D09C0-216B-430D-99A9-BC533D9DAD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754" y="1639256"/>
                <a:ext cx="9818173" cy="4060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TW" sz="2400" b="1" dirty="0">
                    <a:solidFill>
                      <a:schemeClr val="tx1"/>
                    </a:solidFill>
                  </a:rPr>
                  <a:t>Katz Similarity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(Graph-base)</a:t>
                </a:r>
                <a:endParaRPr lang="en-US" altLang="zh-TW" sz="2800" dirty="0">
                  <a:solidFill>
                    <a:schemeClr val="tx1"/>
                  </a:solidFill>
                </a:endParaRPr>
              </a:p>
              <a:p>
                <a:pPr marL="857250" lvl="1" indent="-514350">
                  <a:buClr>
                    <a:schemeClr val="tx1"/>
                  </a:buClr>
                  <a:buFont typeface="Wingdings" panose="05000000000000000000" pitchFamily="2" charset="2"/>
                  <a:buAutoNum type="circleNumWdWhitePlain"/>
                </a:pPr>
                <a:r>
                  <a:rPr lang="en-US" altLang="zh-TW" sz="2400" u="sng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857250" lvl="1" indent="-514350">
                  <a:buClr>
                    <a:schemeClr val="tx1"/>
                  </a:buClr>
                  <a:buFont typeface="Wingdings" panose="05000000000000000000" pitchFamily="2" charset="2"/>
                  <a:buAutoNum type="circleNumWdWhitePlain"/>
                </a:pPr>
                <a:r>
                  <a:rPr lang="en-US" altLang="zh-TW" sz="2400" dirty="0">
                    <a:solidFill>
                      <a:schemeClr val="tx1"/>
                    </a:solidFill>
                  </a:rPr>
                  <a:t>(EX) </a:t>
                </a:r>
              </a:p>
            </p:txBody>
          </p:sp>
          <p:pic>
            <p:nvPicPr>
              <p:cNvPr id="2" name="圖片 1">
                <a:extLst>
                  <a:ext uri="{FF2B5EF4-FFF2-40B4-BE49-F238E27FC236}">
                    <a16:creationId xmlns:a16="http://schemas.microsoft.com/office/drawing/2014/main" id="{FE005F06-5A2A-441E-9A27-3CE4A951E3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39014" b="1583"/>
              <a:stretch/>
            </p:blipFill>
            <p:spPr>
              <a:xfrm>
                <a:off x="1356590" y="2083111"/>
                <a:ext cx="3906963" cy="631590"/>
              </a:xfrm>
              <a:prstGeom prst="rect">
                <a:avLst/>
              </a:prstGeom>
            </p:spPr>
          </p:pic>
          <p:grpSp>
            <p:nvGrpSpPr>
              <p:cNvPr id="50" name="群組 49">
                <a:extLst>
                  <a:ext uri="{FF2B5EF4-FFF2-40B4-BE49-F238E27FC236}">
                    <a16:creationId xmlns:a16="http://schemas.microsoft.com/office/drawing/2014/main" id="{D04465DE-DD45-4702-843B-57FCDD65C0D1}"/>
                  </a:ext>
                </a:extLst>
              </p:cNvPr>
              <p:cNvGrpSpPr/>
              <p:nvPr/>
            </p:nvGrpSpPr>
            <p:grpSpPr>
              <a:xfrm>
                <a:off x="1315950" y="2714701"/>
                <a:ext cx="5897650" cy="4143299"/>
                <a:chOff x="2027150" y="2714701"/>
                <a:chExt cx="5897650" cy="4143299"/>
              </a:xfrm>
            </p:grpSpPr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5D73E7B1-300F-444C-A0C3-067952D45A60}"/>
                    </a:ext>
                  </a:extLst>
                </p:cNvPr>
                <p:cNvSpPr/>
                <p:nvPr/>
              </p:nvSpPr>
              <p:spPr>
                <a:xfrm>
                  <a:off x="2027150" y="2714701"/>
                  <a:ext cx="5897650" cy="414329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" name="橢圓 2">
                  <a:extLst>
                    <a:ext uri="{FF2B5EF4-FFF2-40B4-BE49-F238E27FC236}">
                      <a16:creationId xmlns:a16="http://schemas.microsoft.com/office/drawing/2014/main" id="{9E2FFF9A-6341-4A6F-84EC-266CE3C4EE10}"/>
                    </a:ext>
                  </a:extLst>
                </p:cNvPr>
                <p:cNvSpPr/>
                <p:nvPr/>
              </p:nvSpPr>
              <p:spPr>
                <a:xfrm>
                  <a:off x="3514103" y="6390527"/>
                  <a:ext cx="367200" cy="3672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3200" dirty="0">
                      <a:solidFill>
                        <a:schemeClr val="tx1"/>
                      </a:solidFill>
                    </a:rPr>
                    <a:t>x</a:t>
                  </a:r>
                  <a:endParaRPr lang="zh-TW" alt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橢圓 16">
                  <a:extLst>
                    <a:ext uri="{FF2B5EF4-FFF2-40B4-BE49-F238E27FC236}">
                      <a16:creationId xmlns:a16="http://schemas.microsoft.com/office/drawing/2014/main" id="{8BE039A8-950C-4FA4-A991-ACBFAFE9E4D3}"/>
                    </a:ext>
                  </a:extLst>
                </p:cNvPr>
                <p:cNvSpPr/>
                <p:nvPr/>
              </p:nvSpPr>
              <p:spPr>
                <a:xfrm>
                  <a:off x="4736913" y="5055286"/>
                  <a:ext cx="366381" cy="366381"/>
                </a:xfrm>
                <a:prstGeom prst="ellipse">
                  <a:avLst/>
                </a:prstGeom>
                <a:solidFill>
                  <a:srgbClr val="7B85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橢圓 17">
                  <a:extLst>
                    <a:ext uri="{FF2B5EF4-FFF2-40B4-BE49-F238E27FC236}">
                      <a16:creationId xmlns:a16="http://schemas.microsoft.com/office/drawing/2014/main" id="{C434E104-60C4-4385-857C-64A55963E272}"/>
                    </a:ext>
                  </a:extLst>
                </p:cNvPr>
                <p:cNvSpPr/>
                <p:nvPr/>
              </p:nvSpPr>
              <p:spPr>
                <a:xfrm>
                  <a:off x="5022015" y="3925021"/>
                  <a:ext cx="366381" cy="366381"/>
                </a:xfrm>
                <a:prstGeom prst="ellipse">
                  <a:avLst/>
                </a:prstGeom>
                <a:solidFill>
                  <a:srgbClr val="7B85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7732774E-F114-48A4-8279-657247A522A8}"/>
                    </a:ext>
                  </a:extLst>
                </p:cNvPr>
                <p:cNvSpPr/>
                <p:nvPr/>
              </p:nvSpPr>
              <p:spPr>
                <a:xfrm>
                  <a:off x="6215882" y="5108940"/>
                  <a:ext cx="367200" cy="367200"/>
                </a:xfrm>
                <a:prstGeom prst="ellipse">
                  <a:avLst/>
                </a:prstGeom>
                <a:solidFill>
                  <a:srgbClr val="7B85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橢圓 19">
                  <a:extLst>
                    <a:ext uri="{FF2B5EF4-FFF2-40B4-BE49-F238E27FC236}">
                      <a16:creationId xmlns:a16="http://schemas.microsoft.com/office/drawing/2014/main" id="{C34C4C71-7FB7-4BE9-B0CF-174B61CF37F0}"/>
                    </a:ext>
                  </a:extLst>
                </p:cNvPr>
                <p:cNvSpPr/>
                <p:nvPr/>
              </p:nvSpPr>
              <p:spPr>
                <a:xfrm>
                  <a:off x="4787500" y="2768826"/>
                  <a:ext cx="367200" cy="36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3200" dirty="0">
                      <a:solidFill>
                        <a:schemeClr val="tx1"/>
                      </a:solidFill>
                    </a:rPr>
                    <a:t>p</a:t>
                  </a:r>
                  <a:endParaRPr lang="zh-TW" altLang="en-US" sz="3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" name="直線單箭頭接點 6">
                  <a:extLst>
                    <a:ext uri="{FF2B5EF4-FFF2-40B4-BE49-F238E27FC236}">
                      <a16:creationId xmlns:a16="http://schemas.microsoft.com/office/drawing/2014/main" id="{7E4996B1-6305-4306-890D-E733009F9145}"/>
                    </a:ext>
                  </a:extLst>
                </p:cNvPr>
                <p:cNvCxnSpPr>
                  <a:cxnSpLocks/>
                  <a:stCxn id="3" idx="0"/>
                  <a:endCxn id="17" idx="3"/>
                </p:cNvCxnSpPr>
                <p:nvPr/>
              </p:nvCxnSpPr>
              <p:spPr>
                <a:xfrm flipV="1">
                  <a:off x="3697703" y="5368012"/>
                  <a:ext cx="1092865" cy="1022515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單箭頭接點 20">
                  <a:extLst>
                    <a:ext uri="{FF2B5EF4-FFF2-40B4-BE49-F238E27FC236}">
                      <a16:creationId xmlns:a16="http://schemas.microsoft.com/office/drawing/2014/main" id="{CA2DAF0F-16C9-4D3D-82F3-1D80AC85430C}"/>
                    </a:ext>
                  </a:extLst>
                </p:cNvPr>
                <p:cNvCxnSpPr>
                  <a:cxnSpLocks/>
                  <a:stCxn id="3" idx="0"/>
                  <a:endCxn id="19" idx="3"/>
                </p:cNvCxnSpPr>
                <p:nvPr/>
              </p:nvCxnSpPr>
              <p:spPr>
                <a:xfrm flipV="1">
                  <a:off x="3697703" y="5422365"/>
                  <a:ext cx="2571954" cy="968162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單箭頭接點 25">
                  <a:extLst>
                    <a:ext uri="{FF2B5EF4-FFF2-40B4-BE49-F238E27FC236}">
                      <a16:creationId xmlns:a16="http://schemas.microsoft.com/office/drawing/2014/main" id="{53CF2C16-C387-485D-9100-79999DBB672A}"/>
                    </a:ext>
                  </a:extLst>
                </p:cNvPr>
                <p:cNvCxnSpPr>
                  <a:cxnSpLocks/>
                  <a:stCxn id="17" idx="7"/>
                  <a:endCxn id="18" idx="4"/>
                </p:cNvCxnSpPr>
                <p:nvPr/>
              </p:nvCxnSpPr>
              <p:spPr>
                <a:xfrm flipV="1">
                  <a:off x="5049639" y="4291402"/>
                  <a:ext cx="155567" cy="817539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單箭頭接點 28">
                  <a:extLst>
                    <a:ext uri="{FF2B5EF4-FFF2-40B4-BE49-F238E27FC236}">
                      <a16:creationId xmlns:a16="http://schemas.microsoft.com/office/drawing/2014/main" id="{7EBAC1C5-84A8-4989-A82E-4C7F732A477C}"/>
                    </a:ext>
                  </a:extLst>
                </p:cNvPr>
                <p:cNvCxnSpPr>
                  <a:cxnSpLocks/>
                  <a:stCxn id="19" idx="0"/>
                  <a:endCxn id="20" idx="4"/>
                </p:cNvCxnSpPr>
                <p:nvPr/>
              </p:nvCxnSpPr>
              <p:spPr>
                <a:xfrm flipH="1" flipV="1">
                  <a:off x="4971100" y="3136026"/>
                  <a:ext cx="1428382" cy="1972914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單箭頭接點 40">
                  <a:extLst>
                    <a:ext uri="{FF2B5EF4-FFF2-40B4-BE49-F238E27FC236}">
                      <a16:creationId xmlns:a16="http://schemas.microsoft.com/office/drawing/2014/main" id="{F346E9EC-3F3A-47E6-B964-E241444524DE}"/>
                    </a:ext>
                  </a:extLst>
                </p:cNvPr>
                <p:cNvCxnSpPr>
                  <a:cxnSpLocks/>
                  <a:stCxn id="18" idx="0"/>
                  <a:endCxn id="20" idx="4"/>
                </p:cNvCxnSpPr>
                <p:nvPr/>
              </p:nvCxnSpPr>
              <p:spPr>
                <a:xfrm flipH="1" flipV="1">
                  <a:off x="4971100" y="3136026"/>
                  <a:ext cx="234106" cy="788995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單箭頭接點 43">
                  <a:extLst>
                    <a:ext uri="{FF2B5EF4-FFF2-40B4-BE49-F238E27FC236}">
                      <a16:creationId xmlns:a16="http://schemas.microsoft.com/office/drawing/2014/main" id="{F4B84069-F8F1-4C22-AE01-B8B5A70BC599}"/>
                    </a:ext>
                  </a:extLst>
                </p:cNvPr>
                <p:cNvCxnSpPr>
                  <a:cxnSpLocks/>
                  <a:stCxn id="3" idx="0"/>
                  <a:endCxn id="20" idx="4"/>
                </p:cNvCxnSpPr>
                <p:nvPr/>
              </p:nvCxnSpPr>
              <p:spPr>
                <a:xfrm flipV="1">
                  <a:off x="3697703" y="3136026"/>
                  <a:ext cx="1273397" cy="3254501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7" name="直線單箭頭接點 76">
              <a:extLst>
                <a:ext uri="{FF2B5EF4-FFF2-40B4-BE49-F238E27FC236}">
                  <a16:creationId xmlns:a16="http://schemas.microsoft.com/office/drawing/2014/main" id="{95CA22C2-A604-41FE-B12A-D82C30D8333B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flipH="1" flipV="1">
              <a:off x="4494006" y="4291402"/>
              <a:ext cx="1194276" cy="81753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6601DD69-4C9A-495E-9EB7-238B88C8210A}"/>
              </a:ext>
            </a:extLst>
          </p:cNvPr>
          <p:cNvGrpSpPr/>
          <p:nvPr/>
        </p:nvGrpSpPr>
        <p:grpSpPr>
          <a:xfrm>
            <a:off x="7448780" y="5326534"/>
            <a:ext cx="4347851" cy="419100"/>
            <a:chOff x="7429395" y="3989448"/>
            <a:chExt cx="4347851" cy="419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28A687D8-FBE2-41B4-AB32-BD0A03FB1B26}"/>
                    </a:ext>
                  </a:extLst>
                </p:cNvPr>
                <p:cNvSpPr txBox="1"/>
                <p:nvPr/>
              </p:nvSpPr>
              <p:spPr>
                <a:xfrm>
                  <a:off x="7429395" y="3999608"/>
                  <a:ext cx="43478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l"/>
                  </a:pP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 = </a:t>
                  </a:r>
                  <a:r>
                    <a:rPr lang="en-US" altLang="zh-TW" sz="2000" dirty="0">
                      <a:solidFill>
                        <a:schemeClr val="accent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* </a:t>
                  </a:r>
                  <a:r>
                    <a:rPr lang="en-US" altLang="zh-TW" sz="20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28A687D8-FBE2-41B4-AB32-BD0A03FB1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395" y="3999608"/>
                  <a:ext cx="4347851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262" t="-7576" b="-257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3" name="圖片 82">
              <a:extLst>
                <a:ext uri="{FF2B5EF4-FFF2-40B4-BE49-F238E27FC236}">
                  <a16:creationId xmlns:a16="http://schemas.microsoft.com/office/drawing/2014/main" id="{D6AF3F7C-818E-4E87-9109-07FD34D13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8965" y="3989448"/>
              <a:ext cx="1819275" cy="419100"/>
            </a:xfrm>
            <a:prstGeom prst="rect">
              <a:avLst/>
            </a:prstGeom>
          </p:spPr>
        </p:pic>
      </p:grpSp>
      <p:pic>
        <p:nvPicPr>
          <p:cNvPr id="84" name="內容版面配置區 22">
            <a:extLst>
              <a:ext uri="{FF2B5EF4-FFF2-40B4-BE49-F238E27FC236}">
                <a16:creationId xmlns:a16="http://schemas.microsoft.com/office/drawing/2014/main" id="{DD081834-7D20-4D1C-BFBD-BF5AED42B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4" b="620"/>
          <a:stretch/>
        </p:blipFill>
        <p:spPr>
          <a:xfrm>
            <a:off x="9195965" y="2115674"/>
            <a:ext cx="2797760" cy="767688"/>
          </a:xfrm>
          <a:prstGeom prst="rect">
            <a:avLst/>
          </a:prstGeom>
        </p:spPr>
      </p:pic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5AD5AE6F-5E0B-4E60-B4D6-E51C9C59FFAA}"/>
              </a:ext>
            </a:extLst>
          </p:cNvPr>
          <p:cNvCxnSpPr>
            <a:cxnSpLocks/>
            <a:stCxn id="3" idx="0"/>
            <a:endCxn id="19" idx="3"/>
          </p:cNvCxnSpPr>
          <p:nvPr/>
        </p:nvCxnSpPr>
        <p:spPr>
          <a:xfrm flipV="1">
            <a:off x="2986503" y="5422365"/>
            <a:ext cx="2571954" cy="96816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196400" y="2008800"/>
            <a:ext cx="9799200" cy="438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A3DE749-6B90-4DD3-91D3-504352D717CD}"/>
              </a:ext>
            </a:extLst>
          </p:cNvPr>
          <p:cNvSpPr txBox="1"/>
          <p:nvPr/>
        </p:nvSpPr>
        <p:spPr>
          <a:xfrm>
            <a:off x="3945279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</a:rPr>
              <a:t>Ranking potential parents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918178-A0E9-412D-B604-19729C284F43}"/>
              </a:ext>
            </a:extLst>
          </p:cNvPr>
          <p:cNvSpPr/>
          <p:nvPr/>
        </p:nvSpPr>
        <p:spPr>
          <a:xfrm>
            <a:off x="9201200" y="107802"/>
            <a:ext cx="2798067" cy="2789576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799D09C0-216B-430D-99A9-BC533D9DAD71}"/>
              </a:ext>
            </a:extLst>
          </p:cNvPr>
          <p:cNvSpPr txBox="1">
            <a:spLocks/>
          </p:cNvSpPr>
          <p:nvPr/>
        </p:nvSpPr>
        <p:spPr>
          <a:xfrm>
            <a:off x="13582" y="1590291"/>
            <a:ext cx="9818173" cy="406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</a:rPr>
              <a:t>Random Walk Betweenness Centrality</a:t>
            </a:r>
            <a:r>
              <a:rPr lang="en-US" altLang="zh-TW" sz="2400" dirty="0">
                <a:solidFill>
                  <a:schemeClr val="tx1"/>
                </a:solidFill>
              </a:rPr>
              <a:t>(Graph-base)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857250" lvl="1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400" dirty="0">
                <a:solidFill>
                  <a:schemeClr val="tx1"/>
                </a:solidFill>
              </a:rPr>
              <a:t>How often a node be </a:t>
            </a:r>
            <a:r>
              <a:rPr lang="en-US" altLang="zh-TW" sz="2400" dirty="0"/>
              <a:t>passed by.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857250" lvl="1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400" dirty="0">
                <a:solidFill>
                  <a:schemeClr val="tx1"/>
                </a:solidFill>
              </a:rPr>
              <a:t>(EX) </a:t>
            </a:r>
          </a:p>
        </p:txBody>
      </p:sp>
      <p:pic>
        <p:nvPicPr>
          <p:cNvPr id="36" name="內容版面配置區 22">
            <a:extLst>
              <a:ext uri="{FF2B5EF4-FFF2-40B4-BE49-F238E27FC236}">
                <a16:creationId xmlns:a16="http://schemas.microsoft.com/office/drawing/2014/main" id="{F4F5DD32-BCEF-446E-BBE9-0F1B65099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4" b="620"/>
          <a:stretch/>
        </p:blipFill>
        <p:spPr>
          <a:xfrm>
            <a:off x="9195965" y="2115674"/>
            <a:ext cx="2797760" cy="767688"/>
          </a:xfrm>
          <a:prstGeom prst="rect">
            <a:avLst/>
          </a:prstGeom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475CE809-2E0B-4AE6-993B-37250BD4CBD8}"/>
              </a:ext>
            </a:extLst>
          </p:cNvPr>
          <p:cNvGrpSpPr/>
          <p:nvPr/>
        </p:nvGrpSpPr>
        <p:grpSpPr>
          <a:xfrm>
            <a:off x="1114874" y="3148538"/>
            <a:ext cx="2902090" cy="2942602"/>
            <a:chOff x="1762574" y="3427938"/>
            <a:chExt cx="2902090" cy="2942602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5382483-D0F2-4275-98BC-67CEAD3EA622}"/>
                </a:ext>
              </a:extLst>
            </p:cNvPr>
            <p:cNvSpPr/>
            <p:nvPr/>
          </p:nvSpPr>
          <p:spPr>
            <a:xfrm>
              <a:off x="1762574" y="3447038"/>
              <a:ext cx="564138" cy="564138"/>
            </a:xfrm>
            <a:prstGeom prst="ellipse">
              <a:avLst/>
            </a:prstGeom>
            <a:solidFill>
              <a:srgbClr val="7B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tx1"/>
                  </a:solidFill>
                </a:rPr>
                <a:t>1</a:t>
              </a:r>
              <a:endParaRPr lang="zh-TW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3CF06F90-7876-4863-842B-2346AE02C659}"/>
                </a:ext>
              </a:extLst>
            </p:cNvPr>
            <p:cNvSpPr/>
            <p:nvPr/>
          </p:nvSpPr>
          <p:spPr>
            <a:xfrm>
              <a:off x="4099464" y="3427938"/>
              <a:ext cx="565200" cy="565200"/>
            </a:xfrm>
            <a:prstGeom prst="ellipse">
              <a:avLst/>
            </a:prstGeom>
            <a:solidFill>
              <a:srgbClr val="7B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tx1"/>
                  </a:solidFill>
                </a:rPr>
                <a:t>2</a:t>
              </a:r>
              <a:endParaRPr lang="zh-TW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32EF4B80-9914-4CB3-BE99-41918409332B}"/>
                </a:ext>
              </a:extLst>
            </p:cNvPr>
            <p:cNvSpPr/>
            <p:nvPr/>
          </p:nvSpPr>
          <p:spPr>
            <a:xfrm>
              <a:off x="2833979" y="4923683"/>
              <a:ext cx="565200" cy="565200"/>
            </a:xfrm>
            <a:prstGeom prst="ellipse">
              <a:avLst/>
            </a:prstGeom>
            <a:solidFill>
              <a:srgbClr val="7B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tx1"/>
                  </a:solidFill>
                </a:rPr>
                <a:t>3</a:t>
              </a:r>
              <a:endParaRPr lang="zh-TW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106886CB-C670-4FCC-94B9-E07957B86D47}"/>
                </a:ext>
              </a:extLst>
            </p:cNvPr>
            <p:cNvSpPr/>
            <p:nvPr/>
          </p:nvSpPr>
          <p:spPr>
            <a:xfrm>
              <a:off x="4099464" y="5805340"/>
              <a:ext cx="565200" cy="565200"/>
            </a:xfrm>
            <a:prstGeom prst="ellipse">
              <a:avLst/>
            </a:prstGeom>
            <a:solidFill>
              <a:srgbClr val="7B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tx1"/>
                  </a:solidFill>
                </a:rPr>
                <a:t>4</a:t>
              </a:r>
              <a:endParaRPr lang="zh-TW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84C55D96-3F64-4333-B545-A6FD1650BBC9}"/>
                </a:ext>
              </a:extLst>
            </p:cNvPr>
            <p:cNvCxnSpPr>
              <a:stCxn id="37" idx="6"/>
              <a:endCxn id="38" idx="2"/>
            </p:cNvCxnSpPr>
            <p:nvPr/>
          </p:nvCxnSpPr>
          <p:spPr>
            <a:xfrm flipV="1">
              <a:off x="2326712" y="3710538"/>
              <a:ext cx="1772752" cy="1856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83504A86-6675-40C3-BB94-45FEBB54704A}"/>
                </a:ext>
              </a:extLst>
            </p:cNvPr>
            <p:cNvCxnSpPr>
              <a:cxnSpLocks/>
              <a:stCxn id="39" idx="7"/>
              <a:endCxn id="38" idx="3"/>
            </p:cNvCxnSpPr>
            <p:nvPr/>
          </p:nvCxnSpPr>
          <p:spPr>
            <a:xfrm flipV="1">
              <a:off x="3316407" y="3910366"/>
              <a:ext cx="865829" cy="10960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F2029EF0-0726-496B-820D-63DBE6D73756}"/>
                </a:ext>
              </a:extLst>
            </p:cNvPr>
            <p:cNvCxnSpPr>
              <a:cxnSpLocks/>
              <a:stCxn id="40" idx="0"/>
              <a:endCxn id="38" idx="4"/>
            </p:cNvCxnSpPr>
            <p:nvPr/>
          </p:nvCxnSpPr>
          <p:spPr>
            <a:xfrm flipV="1">
              <a:off x="4382064" y="3993138"/>
              <a:ext cx="0" cy="181220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表格 27">
                <a:extLst>
                  <a:ext uri="{FF2B5EF4-FFF2-40B4-BE49-F238E27FC236}">
                    <a16:creationId xmlns:a16="http://schemas.microsoft.com/office/drawing/2014/main" id="{BE6BF1A6-7C7A-4D78-9CFD-71B6E14315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390325"/>
                  </p:ext>
                </p:extLst>
              </p:nvPr>
            </p:nvGraphicFramePr>
            <p:xfrm>
              <a:off x="4266088" y="3440422"/>
              <a:ext cx="7817899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32307">
                      <a:extLst>
                        <a:ext uri="{9D8B030D-6E8A-4147-A177-3AD203B41FA5}">
                          <a16:colId xmlns:a16="http://schemas.microsoft.com/office/drawing/2014/main" val="3563673351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3264678308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16384745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636235043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448840067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48733812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3854476646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1425983533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31479205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550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S=1 ; t=2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3961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S=1 ; t=3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3960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S=1 ; t=4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2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6253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S=2 ; t=3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42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S=2 ; t=4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200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S=3 ; t=4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2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9762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表格 27">
                <a:extLst>
                  <a:ext uri="{FF2B5EF4-FFF2-40B4-BE49-F238E27FC236}">
                    <a16:creationId xmlns:a16="http://schemas.microsoft.com/office/drawing/2014/main" id="{BE6BF1A6-7C7A-4D78-9CFD-71B6E14315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390325"/>
                  </p:ext>
                </p:extLst>
              </p:nvPr>
            </p:nvGraphicFramePr>
            <p:xfrm>
              <a:off x="4266088" y="3440422"/>
              <a:ext cx="7817899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32307">
                      <a:extLst>
                        <a:ext uri="{9D8B030D-6E8A-4147-A177-3AD203B41FA5}">
                          <a16:colId xmlns:a16="http://schemas.microsoft.com/office/drawing/2014/main" val="3563673351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3264678308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16384745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636235043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448840067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48733812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3854476646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1425983533"/>
                        </a:ext>
                      </a:extLst>
                    </a:gridCol>
                    <a:gridCol w="823199">
                      <a:extLst>
                        <a:ext uri="{9D8B030D-6E8A-4147-A177-3AD203B41FA5}">
                          <a16:colId xmlns:a16="http://schemas.microsoft.com/office/drawing/2014/main" val="314792052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9265" t="-1333" r="-697059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1111" t="-1333" r="-602222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1111" t="-1333" r="-502222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51111" t="-1333" r="-402222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51111" t="-1333" r="-302222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46324" t="-1333" r="-200000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51852" t="-1333" r="-101481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51852" t="-1333" r="-1481" b="-6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5503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S=1 ; t=2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3961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S=1 ; t=3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39608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S=1 ; t=4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2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62536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S=2 ; t=3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-1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4266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S=2 ; t=4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2008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/>
                            <a:t>S=3 ; t=4</a:t>
                          </a:r>
                          <a:endParaRPr lang="zh-TW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2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0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1</a:t>
                          </a:r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97624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EA28C11D-22E2-4209-A0AB-E7D21A6152A6}"/>
              </a:ext>
            </a:extLst>
          </p:cNvPr>
          <p:cNvSpPr txBox="1"/>
          <p:nvPr/>
        </p:nvSpPr>
        <p:spPr>
          <a:xfrm>
            <a:off x="1793401" y="5711843"/>
            <a:ext cx="138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：起點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：終點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35BE9C2-82EA-4BD3-BDD1-D8E7D87E02ED}"/>
              </a:ext>
            </a:extLst>
          </p:cNvPr>
          <p:cNvSpPr/>
          <p:nvPr/>
        </p:nvSpPr>
        <p:spPr>
          <a:xfrm>
            <a:off x="8788400" y="3429000"/>
            <a:ext cx="811756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8C1E726-1B65-4254-B900-E3C44062BD65}"/>
              </a:ext>
            </a:extLst>
          </p:cNvPr>
          <p:cNvSpPr/>
          <p:nvPr/>
        </p:nvSpPr>
        <p:spPr>
          <a:xfrm>
            <a:off x="9612856" y="3426444"/>
            <a:ext cx="811756" cy="32004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330AB65-4A9F-4DB9-8FBC-BC70366D2CE8}"/>
              </a:ext>
            </a:extLst>
          </p:cNvPr>
          <p:cNvSpPr/>
          <p:nvPr/>
        </p:nvSpPr>
        <p:spPr>
          <a:xfrm>
            <a:off x="10437758" y="3425128"/>
            <a:ext cx="811756" cy="3200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095343D2-D2A0-4695-A775-1D53DD5A8972}"/>
              </a:ext>
            </a:extLst>
          </p:cNvPr>
          <p:cNvSpPr/>
          <p:nvPr/>
        </p:nvSpPr>
        <p:spPr>
          <a:xfrm>
            <a:off x="11274172" y="3427722"/>
            <a:ext cx="811756" cy="3200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6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196400" y="2008800"/>
            <a:ext cx="9799200" cy="438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A3DE749-6B90-4DD3-91D3-504352D717CD}"/>
              </a:ext>
            </a:extLst>
          </p:cNvPr>
          <p:cNvSpPr txBox="1"/>
          <p:nvPr/>
        </p:nvSpPr>
        <p:spPr>
          <a:xfrm>
            <a:off x="3945279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</a:rPr>
              <a:t>Ranking potential parents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918178-A0E9-412D-B604-19729C284F43}"/>
              </a:ext>
            </a:extLst>
          </p:cNvPr>
          <p:cNvSpPr/>
          <p:nvPr/>
        </p:nvSpPr>
        <p:spPr>
          <a:xfrm>
            <a:off x="9201200" y="107802"/>
            <a:ext cx="2798067" cy="2789576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F1933BFC-FE48-4E6C-908A-10CC48727E74}"/>
              </a:ext>
            </a:extLst>
          </p:cNvPr>
          <p:cNvGrpSpPr/>
          <p:nvPr/>
        </p:nvGrpSpPr>
        <p:grpSpPr>
          <a:xfrm>
            <a:off x="414754" y="1639256"/>
            <a:ext cx="9818173" cy="5218744"/>
            <a:chOff x="414754" y="1639256"/>
            <a:chExt cx="9818173" cy="5218744"/>
          </a:xfrm>
        </p:grpSpPr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41AF0020-3AE2-4EB1-8992-82B9A7C7C14A}"/>
                </a:ext>
              </a:extLst>
            </p:cNvPr>
            <p:cNvGrpSpPr/>
            <p:nvPr/>
          </p:nvGrpSpPr>
          <p:grpSpPr>
            <a:xfrm>
              <a:off x="414754" y="1639256"/>
              <a:ext cx="9818173" cy="5218744"/>
              <a:chOff x="414754" y="1639256"/>
              <a:chExt cx="9818173" cy="5218744"/>
            </a:xfrm>
          </p:grpSpPr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799D09C0-216B-430D-99A9-BC533D9DAD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754" y="1639256"/>
                <a:ext cx="9818173" cy="4060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TW" sz="2400" b="1" dirty="0">
                    <a:solidFill>
                      <a:schemeClr val="tx1"/>
                    </a:solidFill>
                  </a:rPr>
                  <a:t>Information Propagation Score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(Graph-base)</a:t>
                </a:r>
                <a:endParaRPr lang="en-US" altLang="zh-TW" sz="2800" dirty="0">
                  <a:solidFill>
                    <a:schemeClr val="tx1"/>
                  </a:solidFill>
                </a:endParaRPr>
              </a:p>
              <a:p>
                <a:pPr marL="857250" lvl="1" indent="-514350">
                  <a:buClr>
                    <a:schemeClr val="tx1"/>
                  </a:buClr>
                  <a:buFont typeface="Wingdings" panose="05000000000000000000" pitchFamily="2" charset="2"/>
                  <a:buAutoNum type="circleNumWdWhitePlain"/>
                </a:pPr>
                <a:r>
                  <a:rPr lang="en-US" altLang="zh-TW" sz="2400" u="sng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857250" lvl="1" indent="-514350">
                  <a:buClr>
                    <a:schemeClr val="tx1"/>
                  </a:buClr>
                  <a:buFont typeface="Wingdings" panose="05000000000000000000" pitchFamily="2" charset="2"/>
                  <a:buAutoNum type="circleNumWdWhitePlain"/>
                </a:pP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marL="857250" lvl="1" indent="-514350">
                  <a:buClr>
                    <a:schemeClr val="tx1"/>
                  </a:buClr>
                  <a:buFont typeface="Wingdings" panose="05000000000000000000" pitchFamily="2" charset="2"/>
                  <a:buAutoNum type="circleNumWdWhitePlain"/>
                </a:pPr>
                <a:r>
                  <a:rPr lang="en-US" altLang="zh-TW" sz="2400" dirty="0">
                    <a:solidFill>
                      <a:schemeClr val="tx1"/>
                    </a:solidFill>
                  </a:rPr>
                  <a:t>(EX) </a:t>
                </a:r>
              </a:p>
            </p:txBody>
          </p:sp>
          <p:grpSp>
            <p:nvGrpSpPr>
              <p:cNvPr id="50" name="群組 49">
                <a:extLst>
                  <a:ext uri="{FF2B5EF4-FFF2-40B4-BE49-F238E27FC236}">
                    <a16:creationId xmlns:a16="http://schemas.microsoft.com/office/drawing/2014/main" id="{D04465DE-DD45-4702-843B-57FCDD65C0D1}"/>
                  </a:ext>
                </a:extLst>
              </p:cNvPr>
              <p:cNvGrpSpPr/>
              <p:nvPr/>
            </p:nvGrpSpPr>
            <p:grpSpPr>
              <a:xfrm>
                <a:off x="1315950" y="3119082"/>
                <a:ext cx="5897650" cy="3738918"/>
                <a:chOff x="2027150" y="3119082"/>
                <a:chExt cx="5897650" cy="3738918"/>
              </a:xfrm>
            </p:grpSpPr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5D73E7B1-300F-444C-A0C3-067952D45A60}"/>
                    </a:ext>
                  </a:extLst>
                </p:cNvPr>
                <p:cNvSpPr/>
                <p:nvPr/>
              </p:nvSpPr>
              <p:spPr>
                <a:xfrm>
                  <a:off x="2027150" y="3119082"/>
                  <a:ext cx="5897650" cy="373891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橢圓 2">
                      <a:extLst>
                        <a:ext uri="{FF2B5EF4-FFF2-40B4-BE49-F238E27FC236}">
                          <a16:creationId xmlns:a16="http://schemas.microsoft.com/office/drawing/2014/main" id="{9E2FFF9A-6341-4A6F-84EC-266CE3C4EE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4103" y="6390527"/>
                      <a:ext cx="367200" cy="36720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" name="橢圓 2">
                      <a:extLst>
                        <a:ext uri="{FF2B5EF4-FFF2-40B4-BE49-F238E27FC236}">
                          <a16:creationId xmlns:a16="http://schemas.microsoft.com/office/drawing/2014/main" id="{9E2FFF9A-6341-4A6F-84EC-266CE3C4EE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4103" y="6390527"/>
                      <a:ext cx="367200" cy="367200"/>
                    </a:xfrm>
                    <a:prstGeom prst="ellipse">
                      <a:avLst/>
                    </a:prstGeom>
                    <a:blipFill>
                      <a:blip r:embed="rId3"/>
                      <a:stretch>
                        <a:fillRect l="-18333" b="-1475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橢圓 16">
                  <a:extLst>
                    <a:ext uri="{FF2B5EF4-FFF2-40B4-BE49-F238E27FC236}">
                      <a16:creationId xmlns:a16="http://schemas.microsoft.com/office/drawing/2014/main" id="{8BE039A8-950C-4FA4-A991-ACBFAFE9E4D3}"/>
                    </a:ext>
                  </a:extLst>
                </p:cNvPr>
                <p:cNvSpPr/>
                <p:nvPr/>
              </p:nvSpPr>
              <p:spPr>
                <a:xfrm>
                  <a:off x="2918273" y="5024806"/>
                  <a:ext cx="366381" cy="366381"/>
                </a:xfrm>
                <a:prstGeom prst="ellipse">
                  <a:avLst/>
                </a:prstGeom>
                <a:solidFill>
                  <a:srgbClr val="7B85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橢圓 17">
                  <a:extLst>
                    <a:ext uri="{FF2B5EF4-FFF2-40B4-BE49-F238E27FC236}">
                      <a16:creationId xmlns:a16="http://schemas.microsoft.com/office/drawing/2014/main" id="{C434E104-60C4-4385-857C-64A55963E272}"/>
                    </a:ext>
                  </a:extLst>
                </p:cNvPr>
                <p:cNvSpPr/>
                <p:nvPr/>
              </p:nvSpPr>
              <p:spPr>
                <a:xfrm>
                  <a:off x="3640255" y="4229821"/>
                  <a:ext cx="366381" cy="366381"/>
                </a:xfrm>
                <a:prstGeom prst="ellipse">
                  <a:avLst/>
                </a:prstGeom>
                <a:solidFill>
                  <a:srgbClr val="7B85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7732774E-F114-48A4-8279-657247A522A8}"/>
                    </a:ext>
                  </a:extLst>
                </p:cNvPr>
                <p:cNvSpPr/>
                <p:nvPr/>
              </p:nvSpPr>
              <p:spPr>
                <a:xfrm>
                  <a:off x="4122922" y="5088620"/>
                  <a:ext cx="367200" cy="367200"/>
                </a:xfrm>
                <a:prstGeom prst="ellipse">
                  <a:avLst/>
                </a:prstGeom>
                <a:solidFill>
                  <a:srgbClr val="7B85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橢圓 19">
                  <a:extLst>
                    <a:ext uri="{FF2B5EF4-FFF2-40B4-BE49-F238E27FC236}">
                      <a16:creationId xmlns:a16="http://schemas.microsoft.com/office/drawing/2014/main" id="{C34C4C71-7FB7-4BE9-B0CF-174B61CF37F0}"/>
                    </a:ext>
                  </a:extLst>
                </p:cNvPr>
                <p:cNvSpPr/>
                <p:nvPr/>
              </p:nvSpPr>
              <p:spPr>
                <a:xfrm>
                  <a:off x="4787500" y="3205706"/>
                  <a:ext cx="367200" cy="3672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3200" dirty="0">
                      <a:solidFill>
                        <a:schemeClr val="tx1"/>
                      </a:solidFill>
                    </a:rPr>
                    <a:t>p</a:t>
                  </a:r>
                  <a:endParaRPr lang="zh-TW" altLang="en-US" sz="3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" name="直線單箭頭接點 6">
                  <a:extLst>
                    <a:ext uri="{FF2B5EF4-FFF2-40B4-BE49-F238E27FC236}">
                      <a16:creationId xmlns:a16="http://schemas.microsoft.com/office/drawing/2014/main" id="{7E4996B1-6305-4306-890D-E733009F9145}"/>
                    </a:ext>
                  </a:extLst>
                </p:cNvPr>
                <p:cNvCxnSpPr>
                  <a:cxnSpLocks/>
                  <a:stCxn id="3" idx="0"/>
                  <a:endCxn id="17" idx="3"/>
                </p:cNvCxnSpPr>
                <p:nvPr/>
              </p:nvCxnSpPr>
              <p:spPr>
                <a:xfrm flipH="1" flipV="1">
                  <a:off x="2971928" y="5337532"/>
                  <a:ext cx="725775" cy="105299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單箭頭接點 20">
                  <a:extLst>
                    <a:ext uri="{FF2B5EF4-FFF2-40B4-BE49-F238E27FC236}">
                      <a16:creationId xmlns:a16="http://schemas.microsoft.com/office/drawing/2014/main" id="{CA2DAF0F-16C9-4D3D-82F3-1D80AC85430C}"/>
                    </a:ext>
                  </a:extLst>
                </p:cNvPr>
                <p:cNvCxnSpPr>
                  <a:cxnSpLocks/>
                  <a:stCxn id="3" idx="0"/>
                  <a:endCxn id="19" idx="3"/>
                </p:cNvCxnSpPr>
                <p:nvPr/>
              </p:nvCxnSpPr>
              <p:spPr>
                <a:xfrm flipV="1">
                  <a:off x="3697703" y="5402045"/>
                  <a:ext cx="478994" cy="98848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單箭頭接點 25">
                  <a:extLst>
                    <a:ext uri="{FF2B5EF4-FFF2-40B4-BE49-F238E27FC236}">
                      <a16:creationId xmlns:a16="http://schemas.microsoft.com/office/drawing/2014/main" id="{53CF2C16-C387-485D-9100-79999DBB672A}"/>
                    </a:ext>
                  </a:extLst>
                </p:cNvPr>
                <p:cNvCxnSpPr>
                  <a:cxnSpLocks/>
                  <a:stCxn id="17" idx="7"/>
                  <a:endCxn id="18" idx="4"/>
                </p:cNvCxnSpPr>
                <p:nvPr/>
              </p:nvCxnSpPr>
              <p:spPr>
                <a:xfrm flipV="1">
                  <a:off x="3230999" y="4596202"/>
                  <a:ext cx="592447" cy="48225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單箭頭接點 28">
                  <a:extLst>
                    <a:ext uri="{FF2B5EF4-FFF2-40B4-BE49-F238E27FC236}">
                      <a16:creationId xmlns:a16="http://schemas.microsoft.com/office/drawing/2014/main" id="{7EBAC1C5-84A8-4989-A82E-4C7F732A477C}"/>
                    </a:ext>
                  </a:extLst>
                </p:cNvPr>
                <p:cNvCxnSpPr>
                  <a:cxnSpLocks/>
                  <a:stCxn id="19" idx="0"/>
                  <a:endCxn id="20" idx="4"/>
                </p:cNvCxnSpPr>
                <p:nvPr/>
              </p:nvCxnSpPr>
              <p:spPr>
                <a:xfrm flipV="1">
                  <a:off x="4306522" y="3572906"/>
                  <a:ext cx="664578" cy="15157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單箭頭接點 40">
                  <a:extLst>
                    <a:ext uri="{FF2B5EF4-FFF2-40B4-BE49-F238E27FC236}">
                      <a16:creationId xmlns:a16="http://schemas.microsoft.com/office/drawing/2014/main" id="{F346E9EC-3F3A-47E6-B964-E241444524DE}"/>
                    </a:ext>
                  </a:extLst>
                </p:cNvPr>
                <p:cNvCxnSpPr>
                  <a:cxnSpLocks/>
                  <a:stCxn id="18" idx="0"/>
                  <a:endCxn id="20" idx="4"/>
                </p:cNvCxnSpPr>
                <p:nvPr/>
              </p:nvCxnSpPr>
              <p:spPr>
                <a:xfrm flipV="1">
                  <a:off x="3823446" y="3572906"/>
                  <a:ext cx="1147654" cy="65691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7" name="直線單箭頭接點 76">
              <a:extLst>
                <a:ext uri="{FF2B5EF4-FFF2-40B4-BE49-F238E27FC236}">
                  <a16:creationId xmlns:a16="http://schemas.microsoft.com/office/drawing/2014/main" id="{95CA22C2-A604-41FE-B12A-D82C30D8333B}"/>
                </a:ext>
              </a:extLst>
            </p:cNvPr>
            <p:cNvCxnSpPr>
              <a:cxnSpLocks/>
              <a:stCxn id="19" idx="0"/>
              <a:endCxn id="18" idx="4"/>
            </p:cNvCxnSpPr>
            <p:nvPr/>
          </p:nvCxnSpPr>
          <p:spPr>
            <a:xfrm flipH="1" flipV="1">
              <a:off x="3112246" y="4596202"/>
              <a:ext cx="483076" cy="4924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橢圓 64">
            <a:extLst>
              <a:ext uri="{FF2B5EF4-FFF2-40B4-BE49-F238E27FC236}">
                <a16:creationId xmlns:a16="http://schemas.microsoft.com/office/drawing/2014/main" id="{1ADC7637-CB9D-4073-8803-6BDEC286F86C}"/>
              </a:ext>
            </a:extLst>
          </p:cNvPr>
          <p:cNvSpPr/>
          <p:nvPr/>
        </p:nvSpPr>
        <p:spPr>
          <a:xfrm>
            <a:off x="4287070" y="5088620"/>
            <a:ext cx="367200" cy="367200"/>
          </a:xfrm>
          <a:prstGeom prst="ellipse">
            <a:avLst/>
          </a:prstGeom>
          <a:solidFill>
            <a:srgbClr val="7B8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A992597E-9597-4467-B47E-1E9087D1EAD8}"/>
              </a:ext>
            </a:extLst>
          </p:cNvPr>
          <p:cNvCxnSpPr>
            <a:cxnSpLocks/>
            <a:stCxn id="3" idx="0"/>
            <a:endCxn id="65" idx="4"/>
          </p:cNvCxnSpPr>
          <p:nvPr/>
        </p:nvCxnSpPr>
        <p:spPr>
          <a:xfrm flipV="1">
            <a:off x="2986503" y="5455820"/>
            <a:ext cx="1484167" cy="9347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03C15167-0A5E-44C3-B699-7EB8D481FC30}"/>
              </a:ext>
            </a:extLst>
          </p:cNvPr>
          <p:cNvCxnSpPr>
            <a:cxnSpLocks/>
            <a:stCxn id="65" idx="0"/>
            <a:endCxn id="20" idx="4"/>
          </p:cNvCxnSpPr>
          <p:nvPr/>
        </p:nvCxnSpPr>
        <p:spPr>
          <a:xfrm flipH="1" flipV="1">
            <a:off x="4259900" y="3572906"/>
            <a:ext cx="210770" cy="1515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9E6758D-5265-4EAC-82BF-EA2D2C33E794}"/>
              </a:ext>
            </a:extLst>
          </p:cNvPr>
          <p:cNvSpPr txBox="1"/>
          <p:nvPr/>
        </p:nvSpPr>
        <p:spPr>
          <a:xfrm>
            <a:off x="1696861" y="6404442"/>
            <a:ext cx="105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w = 0.5</a:t>
            </a:r>
            <a:endParaRPr lang="zh-TW" altLang="en-US" sz="2000" dirty="0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D1C0C1FF-4CB7-473E-8CA1-B8D3EC700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619" y="2040570"/>
            <a:ext cx="5133917" cy="1045189"/>
          </a:xfrm>
          <a:prstGeom prst="rect">
            <a:avLst/>
          </a:prstGeom>
        </p:spPr>
      </p:pic>
      <p:grpSp>
        <p:nvGrpSpPr>
          <p:cNvPr id="79" name="群組 78">
            <a:extLst>
              <a:ext uri="{FF2B5EF4-FFF2-40B4-BE49-F238E27FC236}">
                <a16:creationId xmlns:a16="http://schemas.microsoft.com/office/drawing/2014/main" id="{1EE45C3C-0C39-451B-A785-329F903E059E}"/>
              </a:ext>
            </a:extLst>
          </p:cNvPr>
          <p:cNvGrpSpPr/>
          <p:nvPr/>
        </p:nvGrpSpPr>
        <p:grpSpPr>
          <a:xfrm>
            <a:off x="1807389" y="5024806"/>
            <a:ext cx="766065" cy="400110"/>
            <a:chOff x="1807389" y="5024806"/>
            <a:chExt cx="766065" cy="400110"/>
          </a:xfrm>
        </p:grpSpPr>
        <p:sp>
          <p:nvSpPr>
            <p:cNvPr id="69" name="橢圓 68">
              <a:extLst>
                <a:ext uri="{FF2B5EF4-FFF2-40B4-BE49-F238E27FC236}">
                  <a16:creationId xmlns:a16="http://schemas.microsoft.com/office/drawing/2014/main" id="{219ED123-4424-4CED-B6BC-9205B1613F59}"/>
                </a:ext>
              </a:extLst>
            </p:cNvPr>
            <p:cNvSpPr/>
            <p:nvPr/>
          </p:nvSpPr>
          <p:spPr>
            <a:xfrm>
              <a:off x="2207073" y="5024806"/>
              <a:ext cx="366381" cy="3663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36D4E897-ED03-480A-AB54-57DD318F7BD5}"/>
                </a:ext>
              </a:extLst>
            </p:cNvPr>
            <p:cNvSpPr txBox="1"/>
            <p:nvPr/>
          </p:nvSpPr>
          <p:spPr>
            <a:xfrm>
              <a:off x="1807389" y="5024806"/>
              <a:ext cx="43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v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725A0FD8-D651-496A-98B0-D4F7F87912DE}"/>
              </a:ext>
            </a:extLst>
          </p:cNvPr>
          <p:cNvSpPr txBox="1"/>
          <p:nvPr/>
        </p:nvSpPr>
        <p:spPr>
          <a:xfrm>
            <a:off x="3272794" y="6374072"/>
            <a:ext cx="4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u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FDFB9692-BDCB-45AD-9BBA-3CED7D96EF94}"/>
                  </a:ext>
                </a:extLst>
              </p:cNvPr>
              <p:cNvSpPr txBox="1"/>
              <p:nvPr/>
            </p:nvSpPr>
            <p:spPr>
              <a:xfrm>
                <a:off x="7333150" y="3245898"/>
                <a:ext cx="4858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Parameter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dirty="0"/>
                  <a:t>0.005,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/>
                  <a:t> = 0.75,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0.005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FDFB9692-BDCB-45AD-9BBA-3CED7D96E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150" y="3245898"/>
                <a:ext cx="4858850" cy="369332"/>
              </a:xfrm>
              <a:prstGeom prst="rect">
                <a:avLst/>
              </a:prstGeom>
              <a:blipFill>
                <a:blip r:embed="rId5"/>
                <a:stretch>
                  <a:fillRect l="-1129" t="-9836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>
            <a:extLst>
              <a:ext uri="{FF2B5EF4-FFF2-40B4-BE49-F238E27FC236}">
                <a16:creationId xmlns:a16="http://schemas.microsoft.com/office/drawing/2014/main" id="{4E3420A3-3671-46F2-B10B-BDDD903B4A15}"/>
              </a:ext>
            </a:extLst>
          </p:cNvPr>
          <p:cNvGrpSpPr/>
          <p:nvPr/>
        </p:nvGrpSpPr>
        <p:grpSpPr>
          <a:xfrm>
            <a:off x="7622856" y="3940338"/>
            <a:ext cx="4485408" cy="781818"/>
            <a:chOff x="7622856" y="3940338"/>
            <a:chExt cx="4485408" cy="781818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5DCD5E91-CB1F-4D50-ABBD-E4EB4CF9D701}"/>
                </a:ext>
              </a:extLst>
            </p:cNvPr>
            <p:cNvGrpSpPr/>
            <p:nvPr/>
          </p:nvGrpSpPr>
          <p:grpSpPr>
            <a:xfrm>
              <a:off x="7622856" y="3940338"/>
              <a:ext cx="4485408" cy="781818"/>
              <a:chOff x="7622856" y="3940338"/>
              <a:chExt cx="4485408" cy="7818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字方塊 30">
                    <a:extLst>
                      <a:ext uri="{FF2B5EF4-FFF2-40B4-BE49-F238E27FC236}">
                        <a16:creationId xmlns:a16="http://schemas.microsoft.com/office/drawing/2014/main" id="{AE70E11C-744C-46A9-8056-FBE726D61FEA}"/>
                      </a:ext>
                    </a:extLst>
                  </p:cNvPr>
                  <p:cNvSpPr txBox="1"/>
                  <p:nvPr/>
                </p:nvSpPr>
                <p:spPr>
                  <a:xfrm>
                    <a:off x="7622856" y="3975552"/>
                    <a:ext cx="4485408" cy="7342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zh-TW" sz="2800" dirty="0"/>
                      <a:t>                 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1−0.005</m:t>
                                </m:r>
                              </m:e>
                            </m:d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∗0.5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0.75</m:t>
                                </m:r>
                              </m:sup>
                            </m:s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∗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1∗0.005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en-US" altLang="zh-TW" dirty="0"/>
                      <a:t> </a:t>
                    </a:r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31" name="文字方塊 30">
                    <a:extLst>
                      <a:ext uri="{FF2B5EF4-FFF2-40B4-BE49-F238E27FC236}">
                        <a16:creationId xmlns:a16="http://schemas.microsoft.com/office/drawing/2014/main" id="{AE70E11C-744C-46A9-8056-FBE726D61F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2856" y="3975552"/>
                    <a:ext cx="4485408" cy="73424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446" b="-826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782316E0-9114-4D45-9B6A-E57CFD9F1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6126" t="38136" r="39676" b="10241"/>
              <a:stretch/>
            </p:blipFill>
            <p:spPr>
              <a:xfrm>
                <a:off x="7926657" y="3940338"/>
                <a:ext cx="1800095" cy="781818"/>
              </a:xfrm>
              <a:prstGeom prst="rect">
                <a:avLst/>
              </a:prstGeom>
            </p:spPr>
          </p:pic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3C97429-9DE9-456C-9323-760BB549B3C1}"/>
                </a:ext>
              </a:extLst>
            </p:cNvPr>
            <p:cNvSpPr/>
            <p:nvPr/>
          </p:nvSpPr>
          <p:spPr>
            <a:xfrm>
              <a:off x="8008536" y="4371035"/>
              <a:ext cx="562708" cy="3310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CD0B71F3-078C-4B22-8CD9-008DF248AC73}"/>
                </a:ext>
              </a:extLst>
            </p:cNvPr>
            <p:cNvSpPr/>
            <p:nvPr/>
          </p:nvSpPr>
          <p:spPr>
            <a:xfrm>
              <a:off x="8957591" y="4314609"/>
              <a:ext cx="497908" cy="2674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6" name="矩形 75">
            <a:extLst>
              <a:ext uri="{FF2B5EF4-FFF2-40B4-BE49-F238E27FC236}">
                <a16:creationId xmlns:a16="http://schemas.microsoft.com/office/drawing/2014/main" id="{E4115B93-782D-46EB-93D7-0D79E234A5E3}"/>
              </a:ext>
            </a:extLst>
          </p:cNvPr>
          <p:cNvSpPr/>
          <p:nvPr/>
        </p:nvSpPr>
        <p:spPr>
          <a:xfrm>
            <a:off x="7680188" y="3826034"/>
            <a:ext cx="4319079" cy="102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C797D64F-6993-4A6C-A2E6-BD909706D39D}"/>
                  </a:ext>
                </a:extLst>
              </p:cNvPr>
              <p:cNvSpPr txBox="1"/>
              <p:nvPr/>
            </p:nvSpPr>
            <p:spPr>
              <a:xfrm>
                <a:off x="1668281" y="5029512"/>
                <a:ext cx="5498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C797D64F-6993-4A6C-A2E6-BD909706D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81" y="5029512"/>
                <a:ext cx="549844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549AE2B1-406D-41F3-A6EE-281BDC969985}"/>
                  </a:ext>
                </a:extLst>
              </p:cNvPr>
              <p:cNvSpPr txBox="1"/>
              <p:nvPr/>
            </p:nvSpPr>
            <p:spPr>
              <a:xfrm>
                <a:off x="2866953" y="5031651"/>
                <a:ext cx="5489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549AE2B1-406D-41F3-A6EE-281BDC96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953" y="5031651"/>
                <a:ext cx="548981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內容版面配置區 22">
            <a:extLst>
              <a:ext uri="{FF2B5EF4-FFF2-40B4-BE49-F238E27FC236}">
                <a16:creationId xmlns:a16="http://schemas.microsoft.com/office/drawing/2014/main" id="{8A381FBC-0C35-4F52-AFB0-4C1C01F3B3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4" b="620"/>
          <a:stretch/>
        </p:blipFill>
        <p:spPr>
          <a:xfrm>
            <a:off x="9195965" y="2115674"/>
            <a:ext cx="2797760" cy="767688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377FC28B-EC59-4566-BA37-69CFD69BD58B}"/>
              </a:ext>
            </a:extLst>
          </p:cNvPr>
          <p:cNvGrpSpPr/>
          <p:nvPr/>
        </p:nvGrpSpPr>
        <p:grpSpPr>
          <a:xfrm>
            <a:off x="7182474" y="3432277"/>
            <a:ext cx="5609422" cy="2339729"/>
            <a:chOff x="7182474" y="3432277"/>
            <a:chExt cx="5609422" cy="23397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文字方塊 88">
                  <a:extLst>
                    <a:ext uri="{FF2B5EF4-FFF2-40B4-BE49-F238E27FC236}">
                      <a16:creationId xmlns:a16="http://schemas.microsoft.com/office/drawing/2014/main" id="{88AADAC0-76FD-4010-BA15-D75D83526CAA}"/>
                    </a:ext>
                  </a:extLst>
                </p:cNvPr>
                <p:cNvSpPr txBox="1"/>
                <p:nvPr/>
              </p:nvSpPr>
              <p:spPr>
                <a:xfrm>
                  <a:off x="7182474" y="3802908"/>
                  <a:ext cx="5609422" cy="1962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TW" sz="2800" dirty="0"/>
                    <a:t>                  =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1−0.005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𝐼𝑃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2∗0.005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TW" sz="2800" b="0" dirty="0"/>
                </a:p>
                <a:p>
                  <a:r>
                    <a:rPr lang="en-US" altLang="zh-TW" dirty="0"/>
                    <a:t> </a:t>
                  </a:r>
                </a:p>
                <a:p>
                  <a:r>
                    <a:rPr lang="en-US" altLang="zh-TW" dirty="0"/>
                    <a:t>                                </a:t>
                  </a:r>
                  <a:r>
                    <a:rPr lang="en-US" altLang="zh-TW" sz="2800" dirty="0"/>
                    <a:t>+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1−0.005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𝐼𝑃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 ∗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∗0.005</m:t>
                              </m:r>
                            </m:sup>
                          </m:sSup>
                        </m:den>
                      </m:f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TW" sz="2800" dirty="0"/>
                </a:p>
                <a:p>
                  <a:endParaRPr lang="zh-TW" altLang="en-US" dirty="0"/>
                </a:p>
              </p:txBody>
            </p:sp>
          </mc:Choice>
          <mc:Fallback>
            <p:sp>
              <p:nvSpPr>
                <p:cNvPr id="89" name="文字方塊 88">
                  <a:extLst>
                    <a:ext uri="{FF2B5EF4-FFF2-40B4-BE49-F238E27FC236}">
                      <a16:creationId xmlns:a16="http://schemas.microsoft.com/office/drawing/2014/main" id="{88AADAC0-76FD-4010-BA15-D75D83526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2474" y="3802908"/>
                  <a:ext cx="5609422" cy="1962140"/>
                </a:xfrm>
                <a:prstGeom prst="rect">
                  <a:avLst/>
                </a:prstGeom>
                <a:blipFill>
                  <a:blip r:embed="rId9"/>
                  <a:stretch>
                    <a:fillRect l="-19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B7D9C664-CBE7-4446-AB4C-C149B7039461}"/>
                    </a:ext>
                  </a:extLst>
                </p:cNvPr>
                <p:cNvSpPr txBox="1"/>
                <p:nvPr/>
              </p:nvSpPr>
              <p:spPr>
                <a:xfrm>
                  <a:off x="10375462" y="3432277"/>
                  <a:ext cx="7995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B7D9C664-CBE7-4446-AB4C-C149B7039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5462" y="3432277"/>
                  <a:ext cx="799526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9693A2B3-E2D1-47BB-B837-F4436AD141ED}"/>
                    </a:ext>
                  </a:extLst>
                </p:cNvPr>
                <p:cNvSpPr txBox="1"/>
                <p:nvPr/>
              </p:nvSpPr>
              <p:spPr>
                <a:xfrm>
                  <a:off x="10372035" y="5310341"/>
                  <a:ext cx="7995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9693A2B3-E2D1-47BB-B837-F4436AD141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2035" y="5310341"/>
                  <a:ext cx="799526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D4D1B1D-209B-44B1-881D-448898A03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09342" y="3750154"/>
              <a:ext cx="1745368" cy="854116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EE9801B-CEB8-40A6-A55A-64CD85C6CD11}"/>
                </a:ext>
              </a:extLst>
            </p:cNvPr>
            <p:cNvSpPr/>
            <p:nvPr/>
          </p:nvSpPr>
          <p:spPr>
            <a:xfrm>
              <a:off x="7508997" y="4167191"/>
              <a:ext cx="661871" cy="3744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1FD1C57-5D4D-4B9E-9CE5-2A36B0DED6D7}"/>
                </a:ext>
              </a:extLst>
            </p:cNvPr>
            <p:cNvSpPr/>
            <p:nvPr/>
          </p:nvSpPr>
          <p:spPr>
            <a:xfrm>
              <a:off x="8500819" y="4168529"/>
              <a:ext cx="530447" cy="2782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9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47 C -0.00169 -0.00463 -0.00339 -0.00879 -0.00469 -0.01319 C -0.00703 -0.02083 -0.00573 -0.02083 -0.00703 -0.02916 C -0.00742 -0.03148 -0.00807 -0.03356 -0.0086 -0.03564 C -0.00886 -0.04074 -0.00912 -0.0456 -0.00951 -0.05046 C -0.00964 -0.05231 -0.0099 -0.05439 -0.01003 -0.05648 C -0.01055 -0.06111 -0.01068 -0.06527 -0.01094 -0.06967 C -0.01055 -0.08819 -0.01341 -0.0993 -0.0086 -0.11157 C -0.00794 -0.11296 -0.00716 -0.11527 -0.00625 -0.11643 C -0.00547 -0.11759 -0.0043 -0.11713 -0.00313 -0.11782 C 0.00482 -0.12638 -0.00625 -0.11551 0.00547 -0.12268 C 0.00638 -0.12314 0.0069 -0.12546 0.00781 -0.12592 C 0.00963 -0.12708 0.01159 -0.12708 0.01328 -0.12731 C 0.02435 -0.12708 0.03568 -0.12777 0.047 -0.12592 C 0.04818 -0.12569 0.04883 -0.12222 0.05 -0.12129 C 0.05078 -0.12037 0.05169 -0.12013 0.05234 -0.11944 C 0.05338 -0.11875 0.05443 -0.11828 0.0556 -0.11782 C 0.05625 -0.11759 0.05807 -0.11643 0.05807 -0.1162 L 0.05807 -0.11643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-63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76" grpId="0" animBg="1"/>
      <p:bldP spid="91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196400" y="2008800"/>
            <a:ext cx="9799200" cy="438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A3DE749-6B90-4DD3-91D3-504352D717CD}"/>
              </a:ext>
            </a:extLst>
          </p:cNvPr>
          <p:cNvSpPr txBox="1"/>
          <p:nvPr/>
        </p:nvSpPr>
        <p:spPr>
          <a:xfrm>
            <a:off x="3945279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</a:rPr>
              <a:t>Ranking potential parents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918178-A0E9-412D-B604-19729C284F43}"/>
              </a:ext>
            </a:extLst>
          </p:cNvPr>
          <p:cNvSpPr/>
          <p:nvPr/>
        </p:nvSpPr>
        <p:spPr>
          <a:xfrm>
            <a:off x="9201200" y="107802"/>
            <a:ext cx="2798067" cy="2789576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799D09C0-216B-430D-99A9-BC533D9DAD71}"/>
              </a:ext>
            </a:extLst>
          </p:cNvPr>
          <p:cNvSpPr txBox="1">
            <a:spLocks/>
          </p:cNvSpPr>
          <p:nvPr/>
        </p:nvSpPr>
        <p:spPr>
          <a:xfrm>
            <a:off x="419005" y="2456261"/>
            <a:ext cx="11353991" cy="138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</a:rPr>
              <a:t>Ancestor-Neighbor Similarity</a:t>
            </a:r>
            <a:r>
              <a:rPr lang="en-US" altLang="zh-TW" sz="2400" dirty="0">
                <a:solidFill>
                  <a:schemeClr val="tx1"/>
                </a:solidFill>
              </a:rPr>
              <a:t>(Semantic-base)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857250" lvl="1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400" dirty="0">
                <a:solidFill>
                  <a:srgbClr val="FF0000"/>
                </a:solidFill>
              </a:rPr>
              <a:t>Term overlap </a:t>
            </a:r>
            <a:r>
              <a:rPr lang="en-US" altLang="zh-TW" sz="2400" dirty="0">
                <a:solidFill>
                  <a:schemeClr val="tx1"/>
                </a:solidFill>
              </a:rPr>
              <a:t>between the text document linked to its </a:t>
            </a:r>
            <a:r>
              <a:rPr lang="en-US" altLang="zh-TW" sz="2400" dirty="0">
                <a:solidFill>
                  <a:srgbClr val="FF0000"/>
                </a:solidFill>
              </a:rPr>
              <a:t>potential parents</a:t>
            </a:r>
            <a:r>
              <a:rPr lang="en-US" altLang="zh-TW" sz="2400" dirty="0">
                <a:solidFill>
                  <a:schemeClr val="tx1"/>
                </a:solidFill>
              </a:rPr>
              <a:t>, and that associated with each of </a:t>
            </a:r>
            <a:r>
              <a:rPr lang="en-US" altLang="zh-TW" sz="2400" dirty="0">
                <a:solidFill>
                  <a:srgbClr val="FF0000"/>
                </a:solidFill>
              </a:rPr>
              <a:t>its nearest neighbor entities</a:t>
            </a:r>
            <a:r>
              <a:rPr lang="en-US" altLang="zh-TW" sz="2400" dirty="0">
                <a:solidFill>
                  <a:schemeClr val="tx1"/>
                </a:solidFill>
              </a:rPr>
              <a:t>.</a:t>
            </a:r>
            <a:endParaRPr lang="en-US" altLang="zh-TW" sz="2200" b="1" dirty="0">
              <a:solidFill>
                <a:schemeClr val="tx1"/>
              </a:solidFill>
            </a:endParaRPr>
          </a:p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857250" lvl="1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pic>
        <p:nvPicPr>
          <p:cNvPr id="47" name="內容版面配置區 22">
            <a:extLst>
              <a:ext uri="{FF2B5EF4-FFF2-40B4-BE49-F238E27FC236}">
                <a16:creationId xmlns:a16="http://schemas.microsoft.com/office/drawing/2014/main" id="{38201062-542D-4393-BDDA-DB2F698A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4" b="620"/>
          <a:stretch/>
        </p:blipFill>
        <p:spPr>
          <a:xfrm>
            <a:off x="9195965" y="2115674"/>
            <a:ext cx="2797760" cy="767688"/>
          </a:xfrm>
          <a:prstGeom prst="rect">
            <a:avLst/>
          </a:prstGeom>
        </p:spPr>
      </p:pic>
      <p:sp>
        <p:nvSpPr>
          <p:cNvPr id="48" name="內容版面配置區 2">
            <a:extLst>
              <a:ext uri="{FF2B5EF4-FFF2-40B4-BE49-F238E27FC236}">
                <a16:creationId xmlns:a16="http://schemas.microsoft.com/office/drawing/2014/main" id="{589FEFDE-E79B-4CF4-9E6A-A9461B350E2B}"/>
              </a:ext>
            </a:extLst>
          </p:cNvPr>
          <p:cNvSpPr txBox="1">
            <a:spLocks/>
          </p:cNvSpPr>
          <p:nvPr/>
        </p:nvSpPr>
        <p:spPr>
          <a:xfrm>
            <a:off x="419004" y="3901389"/>
            <a:ext cx="11353991" cy="138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</a:rPr>
              <a:t>New concept-Ancestor Similarity</a:t>
            </a:r>
            <a:r>
              <a:rPr lang="en-US" altLang="zh-TW" sz="2400" dirty="0">
                <a:solidFill>
                  <a:schemeClr val="tx1"/>
                </a:solidFill>
              </a:rPr>
              <a:t>(Semantic-base)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857250" lvl="1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400" dirty="0">
                <a:solidFill>
                  <a:schemeClr val="tx1"/>
                </a:solidFill>
              </a:rPr>
              <a:t>Computes the </a:t>
            </a:r>
            <a:r>
              <a:rPr lang="en-US" altLang="zh-TW" sz="2400" dirty="0">
                <a:solidFill>
                  <a:srgbClr val="FF0000"/>
                </a:solidFill>
              </a:rPr>
              <a:t>Jaccard similarity </a:t>
            </a:r>
            <a:r>
              <a:rPr lang="en-US" altLang="zh-TW" sz="2400" dirty="0">
                <a:solidFill>
                  <a:schemeClr val="tx1"/>
                </a:solidFill>
              </a:rPr>
              <a:t>between the document associated with the </a:t>
            </a:r>
            <a:r>
              <a:rPr lang="en-US" altLang="zh-TW" sz="2400" dirty="0">
                <a:solidFill>
                  <a:srgbClr val="FF0000"/>
                </a:solidFill>
              </a:rPr>
              <a:t>new concept</a:t>
            </a:r>
            <a:r>
              <a:rPr lang="en-US" altLang="zh-TW" sz="2400" dirty="0">
                <a:solidFill>
                  <a:schemeClr val="tx1"/>
                </a:solidFill>
              </a:rPr>
              <a:t>, and those associated with </a:t>
            </a:r>
            <a:r>
              <a:rPr lang="en-US" altLang="zh-TW" sz="2400" dirty="0">
                <a:solidFill>
                  <a:srgbClr val="FF0000"/>
                </a:solidFill>
              </a:rPr>
              <a:t>potential parents</a:t>
            </a:r>
            <a:r>
              <a:rPr lang="en-US" altLang="zh-TW" sz="2400" dirty="0">
                <a:solidFill>
                  <a:schemeClr val="tx1"/>
                </a:solidFill>
              </a:rPr>
              <a:t>.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857250" lvl="1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6330CA6-F220-4BC5-8C21-252D73BA3FB8}"/>
              </a:ext>
            </a:extLst>
          </p:cNvPr>
          <p:cNvGrpSpPr/>
          <p:nvPr/>
        </p:nvGrpSpPr>
        <p:grpSpPr>
          <a:xfrm>
            <a:off x="419003" y="5287888"/>
            <a:ext cx="11353991" cy="1386499"/>
            <a:chOff x="419003" y="5287888"/>
            <a:chExt cx="11353991" cy="1386499"/>
          </a:xfrm>
        </p:grpSpPr>
        <p:sp>
          <p:nvSpPr>
            <p:cNvPr id="49" name="內容版面配置區 2">
              <a:extLst>
                <a:ext uri="{FF2B5EF4-FFF2-40B4-BE49-F238E27FC236}">
                  <a16:creationId xmlns:a16="http://schemas.microsoft.com/office/drawing/2014/main" id="{4F781633-F930-4984-A96A-A1376FF0166D}"/>
                </a:ext>
              </a:extLst>
            </p:cNvPr>
            <p:cNvSpPr txBox="1">
              <a:spLocks/>
            </p:cNvSpPr>
            <p:nvPr/>
          </p:nvSpPr>
          <p:spPr>
            <a:xfrm>
              <a:off x="419003" y="5287888"/>
              <a:ext cx="11353991" cy="13864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en-US" altLang="zh-TW" sz="2400" b="1" dirty="0">
                  <a:solidFill>
                    <a:schemeClr val="tx1"/>
                  </a:solidFill>
                </a:rPr>
                <a:t>Pointwise Mutual Information (PMI)</a:t>
              </a:r>
              <a:r>
                <a:rPr lang="en-US" altLang="zh-TW" sz="2400" dirty="0">
                  <a:solidFill>
                    <a:schemeClr val="tx1"/>
                  </a:solidFill>
                </a:rPr>
                <a:t>(Semantic-base)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pPr marL="857250" lvl="1" indent="-514350">
                <a:buClr>
                  <a:schemeClr val="tx1"/>
                </a:buClr>
                <a:buFont typeface="Wingdings" panose="05000000000000000000" pitchFamily="2" charset="2"/>
                <a:buAutoNum type="circleNumWdWhitePlain"/>
              </a:pPr>
              <a:r>
                <a:rPr lang="en-US" altLang="zh-TW" sz="2400" dirty="0">
                  <a:solidFill>
                    <a:schemeClr val="tx1"/>
                  </a:solidFill>
                </a:rPr>
                <a:t> </a:t>
              </a:r>
              <a:endParaRPr lang="en-US" altLang="zh-TW" sz="2600" dirty="0">
                <a:solidFill>
                  <a:schemeClr val="tx1"/>
                </a:solidFill>
              </a:endParaRPr>
            </a:p>
            <a:p>
              <a:pPr marL="857250" lvl="1" indent="-514350">
                <a:buClr>
                  <a:schemeClr val="tx1"/>
                </a:buClr>
                <a:buFont typeface="Wingdings" panose="05000000000000000000" pitchFamily="2" charset="2"/>
                <a:buAutoNum type="circleNumWdWhitePlain"/>
              </a:pPr>
              <a:endParaRPr lang="en-US" altLang="zh-TW" sz="2400" dirty="0">
                <a:solidFill>
                  <a:schemeClr val="tx1"/>
                </a:solidFill>
              </a:endParaRPr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435E5762-208E-41EB-B508-E965A017E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1109" y="5791524"/>
              <a:ext cx="5088339" cy="657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25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8" grpId="0"/>
      <p:bldP spid="4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154626" y="2008800"/>
            <a:ext cx="9799320" cy="426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Wingdings 3" charset="2"/>
              <a:buNone/>
            </a:pPr>
            <a:r>
              <a:rPr lang="en-US" altLang="zh-TW" sz="3200" dirty="0">
                <a:solidFill>
                  <a:srgbClr val="00B0F0"/>
                </a:solidFill>
              </a:rPr>
              <a:t>Dataset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600" dirty="0">
                <a:solidFill>
                  <a:schemeClr val="tx1"/>
                </a:solidFill>
              </a:rPr>
              <a:t>Wikipedia:</a:t>
            </a:r>
          </a:p>
          <a:p>
            <a:pPr marL="857250" lvl="1" indent="-51435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400" dirty="0">
                <a:solidFill>
                  <a:schemeClr val="tx1"/>
                </a:solidFill>
              </a:rPr>
              <a:t>This taxonomy exceeds </a:t>
            </a:r>
            <a:r>
              <a:rPr lang="en-US" altLang="zh-TW" sz="2400" dirty="0">
                <a:solidFill>
                  <a:srgbClr val="FF0000"/>
                </a:solidFill>
              </a:rPr>
              <a:t>5 million concepts</a:t>
            </a:r>
            <a:r>
              <a:rPr lang="en-US" altLang="zh-TW" sz="2400" dirty="0">
                <a:solidFill>
                  <a:schemeClr val="tx1"/>
                </a:solidFill>
              </a:rPr>
              <a:t>.</a:t>
            </a:r>
          </a:p>
          <a:p>
            <a:pPr marL="358775" defTabSz="358775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600" dirty="0">
                <a:solidFill>
                  <a:schemeClr val="tx1"/>
                </a:solidFill>
              </a:rPr>
              <a:t>WordNet:</a:t>
            </a:r>
          </a:p>
          <a:p>
            <a:pPr marL="873125" lvl="1" indent="-514350" defTabSz="358775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sz="2400" dirty="0">
                <a:solidFill>
                  <a:schemeClr val="tx1"/>
                </a:solidFill>
              </a:rPr>
              <a:t>This dataset contains </a:t>
            </a:r>
            <a:r>
              <a:rPr lang="en-US" altLang="zh-TW" sz="2400" dirty="0">
                <a:solidFill>
                  <a:srgbClr val="FF0000"/>
                </a:solidFill>
              </a:rPr>
              <a:t>1000 concepts</a:t>
            </a:r>
            <a:r>
              <a:rPr lang="en-US" altLang="zh-TW" sz="2400" dirty="0">
                <a:solidFill>
                  <a:schemeClr val="tx1"/>
                </a:solidFill>
              </a:rPr>
              <a:t>, split into </a:t>
            </a:r>
            <a:r>
              <a:rPr lang="en-US" altLang="zh-TW" sz="2400" dirty="0">
                <a:solidFill>
                  <a:srgbClr val="FF0000"/>
                </a:solidFill>
              </a:rPr>
              <a:t>a training set of 400</a:t>
            </a:r>
            <a:r>
              <a:rPr lang="en-US" altLang="zh-TW" sz="2400" dirty="0">
                <a:solidFill>
                  <a:schemeClr val="tx1"/>
                </a:solidFill>
              </a:rPr>
              <a:t> and a </a:t>
            </a:r>
            <a:r>
              <a:rPr lang="en-US" altLang="zh-TW" sz="2400" dirty="0">
                <a:solidFill>
                  <a:srgbClr val="FF0000"/>
                </a:solidFill>
              </a:rPr>
              <a:t>testing set of 600 concepts</a:t>
            </a:r>
            <a:r>
              <a:rPr lang="en-US" altLang="zh-TW" sz="2400" dirty="0">
                <a:solidFill>
                  <a:schemeClr val="tx1"/>
                </a:solidFill>
              </a:rPr>
              <a:t>, which are either nouns or verbs.</a:t>
            </a:r>
          </a:p>
        </p:txBody>
      </p:sp>
    </p:spTree>
    <p:extLst>
      <p:ext uri="{BB962C8B-B14F-4D97-AF65-F5344CB8AC3E}">
        <p14:creationId xmlns:p14="http://schemas.microsoft.com/office/powerpoint/2010/main" val="67894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B25D4E8-8D00-4B03-AA72-411D1D5E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441" y="2331292"/>
            <a:ext cx="6047119" cy="391084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F12AEF3-CCD7-486B-A8B4-9EDF9B5D936D}"/>
              </a:ext>
            </a:extLst>
          </p:cNvPr>
          <p:cNvSpPr txBox="1"/>
          <p:nvPr/>
        </p:nvSpPr>
        <p:spPr>
          <a:xfrm>
            <a:off x="5016994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Wikipedia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E2379AAF-7460-4414-9868-5B0180FE0A8F}"/>
              </a:ext>
            </a:extLst>
          </p:cNvPr>
          <p:cNvCxnSpPr>
            <a:cxnSpLocks/>
          </p:cNvCxnSpPr>
          <p:nvPr/>
        </p:nvCxnSpPr>
        <p:spPr>
          <a:xfrm flipV="1">
            <a:off x="5816338" y="2592371"/>
            <a:ext cx="0" cy="249810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01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45CF28D-5378-4F81-963C-77968B12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545" y="1929363"/>
            <a:ext cx="6060797" cy="2903903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7228CFE5-3CAC-4CF7-AF1E-C7E49702A3B0}"/>
              </a:ext>
            </a:extLst>
          </p:cNvPr>
          <p:cNvSpPr/>
          <p:nvPr/>
        </p:nvSpPr>
        <p:spPr>
          <a:xfrm>
            <a:off x="3262368" y="3305916"/>
            <a:ext cx="5951974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02FD367-EE4F-42C8-919E-165782B98FE3}"/>
              </a:ext>
            </a:extLst>
          </p:cNvPr>
          <p:cNvSpPr/>
          <p:nvPr/>
        </p:nvSpPr>
        <p:spPr>
          <a:xfrm>
            <a:off x="3262368" y="4263859"/>
            <a:ext cx="5951974" cy="520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FCDDF8A-78E9-44EA-8E41-39EFD5ACF813}"/>
              </a:ext>
            </a:extLst>
          </p:cNvPr>
          <p:cNvCxnSpPr>
            <a:cxnSpLocks/>
          </p:cNvCxnSpPr>
          <p:nvPr/>
        </p:nvCxnSpPr>
        <p:spPr>
          <a:xfrm>
            <a:off x="2672865" y="4129880"/>
            <a:ext cx="5895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2B04C315-A95A-4F65-BC64-528CA800A7DB}"/>
              </a:ext>
            </a:extLst>
          </p:cNvPr>
          <p:cNvSpPr/>
          <p:nvPr/>
        </p:nvSpPr>
        <p:spPr>
          <a:xfrm>
            <a:off x="5235197" y="3959059"/>
            <a:ext cx="3898761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6042557-5B1F-49FD-9FAD-686B222EF060}"/>
              </a:ext>
            </a:extLst>
          </p:cNvPr>
          <p:cNvSpPr/>
          <p:nvPr/>
        </p:nvSpPr>
        <p:spPr>
          <a:xfrm>
            <a:off x="3262368" y="2813546"/>
            <a:ext cx="5951974" cy="49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226ED92-94AA-4CDB-A904-DEDF5B0E63DE}"/>
              </a:ext>
            </a:extLst>
          </p:cNvPr>
          <p:cNvSpPr/>
          <p:nvPr/>
        </p:nvSpPr>
        <p:spPr>
          <a:xfrm>
            <a:off x="2672865" y="3959059"/>
            <a:ext cx="6541477" cy="314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683654C-DC81-4D27-AE8C-4849F72CF542}"/>
              </a:ext>
            </a:extLst>
          </p:cNvPr>
          <p:cNvSpPr/>
          <p:nvPr/>
        </p:nvSpPr>
        <p:spPr>
          <a:xfrm>
            <a:off x="5265341" y="4273906"/>
            <a:ext cx="653140" cy="429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61B9FD5-17F5-46E8-AB94-A6E0DCBF1B26}"/>
              </a:ext>
            </a:extLst>
          </p:cNvPr>
          <p:cNvSpPr/>
          <p:nvPr/>
        </p:nvSpPr>
        <p:spPr>
          <a:xfrm>
            <a:off x="6288595" y="4278929"/>
            <a:ext cx="653140" cy="429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9A8D8F5-2773-4520-A6F6-092E9693FB35}"/>
              </a:ext>
            </a:extLst>
          </p:cNvPr>
          <p:cNvSpPr/>
          <p:nvPr/>
        </p:nvSpPr>
        <p:spPr>
          <a:xfrm>
            <a:off x="7594884" y="4288977"/>
            <a:ext cx="653140" cy="429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2F241AA-C077-4F47-979C-AA6B14637B52}"/>
              </a:ext>
            </a:extLst>
          </p:cNvPr>
          <p:cNvSpPr/>
          <p:nvPr/>
        </p:nvSpPr>
        <p:spPr>
          <a:xfrm>
            <a:off x="8670025" y="4273906"/>
            <a:ext cx="653140" cy="429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25936AC-3101-4F4F-AF4B-341D92D51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56" y="5072787"/>
            <a:ext cx="6541477" cy="1535615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EB3558E8-695F-4E67-9FFB-D9381EA63CAB}"/>
              </a:ext>
            </a:extLst>
          </p:cNvPr>
          <p:cNvSpPr txBox="1"/>
          <p:nvPr/>
        </p:nvSpPr>
        <p:spPr>
          <a:xfrm>
            <a:off x="5016994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Wikipedia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2EB953E-AF9D-4C6A-A376-9661A362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47"/>
          <a:stretch/>
        </p:blipFill>
        <p:spPr>
          <a:xfrm>
            <a:off x="2133301" y="4397803"/>
            <a:ext cx="7925398" cy="2252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內容版面配置區 2">
                <a:extLst>
                  <a:ext uri="{FF2B5EF4-FFF2-40B4-BE49-F238E27FC236}">
                    <a16:creationId xmlns:a16="http://schemas.microsoft.com/office/drawing/2014/main" id="{D4085A37-9F7F-4B5C-B299-81DCF5D7E7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4626" y="2008800"/>
                <a:ext cx="10280290" cy="42694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TW" sz="2000" dirty="0">
                    <a:solidFill>
                      <a:schemeClr val="tx1"/>
                    </a:solidFill>
                  </a:rPr>
                  <a:t>Wu&amp;P</a:t>
                </a:r>
                <a:r>
                  <a:rPr lang="zh-TW" altLang="en-US" sz="2000" dirty="0">
                    <a:solidFill>
                      <a:schemeClr val="tx1"/>
                    </a:solidFill>
                  </a:rPr>
                  <a:t>：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predicted parent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and the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true parent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</a:rPr>
                  <a:t> as</a:t>
                </a:r>
                <a:r>
                  <a:rPr lang="zh-TW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tx1"/>
                    </a:solidFill>
                  </a:rPr>
                  <a:t>Wu&amp;P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</a:rPr>
                  <a:t>) =</a:t>
                </a:r>
              </a:p>
              <a:p>
                <a:pPr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TW" sz="2000" dirty="0">
                    <a:solidFill>
                      <a:schemeClr val="tx1"/>
                    </a:solidFill>
                  </a:rPr>
                  <a:t>Lemma Match</a:t>
                </a:r>
                <a:r>
                  <a:rPr lang="zh-TW" altLang="en-US" sz="2000" dirty="0">
                    <a:solidFill>
                      <a:schemeClr val="tx1"/>
                    </a:solidFill>
                  </a:rPr>
                  <a:t>：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how often the system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picked the right word but wrong </a:t>
                </a:r>
                <a:r>
                  <a:rPr lang="en-US" altLang="zh-TW" sz="2000" dirty="0" err="1">
                    <a:solidFill>
                      <a:srgbClr val="FF0000"/>
                    </a:solidFill>
                  </a:rPr>
                  <a:t>sence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TW" sz="2000" dirty="0">
                    <a:solidFill>
                      <a:schemeClr val="tx1"/>
                    </a:solidFill>
                  </a:rPr>
                  <a:t>Recall</a:t>
                </a:r>
                <a:r>
                  <a:rPr lang="zh-TW" altLang="en-US" sz="2000" dirty="0">
                    <a:solidFill>
                      <a:schemeClr val="tx1"/>
                    </a:solidFill>
                  </a:rPr>
                  <a:t>：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the percentage of test concepts for</a:t>
                </a:r>
                <a:r>
                  <a:rPr lang="zh-TW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which an output ancestor was identified by an algorithm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zh-TW" sz="2000" dirty="0">
                    <a:solidFill>
                      <a:schemeClr val="tx1"/>
                    </a:solidFill>
                  </a:rPr>
                  <a:t>F1 score</a:t>
                </a:r>
                <a:r>
                  <a:rPr lang="zh-TW" altLang="en-US" sz="2000" dirty="0">
                    <a:solidFill>
                      <a:schemeClr val="tx1"/>
                    </a:solidFill>
                  </a:rPr>
                  <a:t>：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Harmonic mean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 of </a:t>
                </a:r>
                <a:r>
                  <a:rPr lang="en-US" altLang="zh-TW" sz="2000" dirty="0" err="1">
                    <a:solidFill>
                      <a:schemeClr val="tx1"/>
                    </a:solidFill>
                  </a:rPr>
                  <a:t>theWu&amp;Palmer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 score and recall.</a:t>
                </a:r>
              </a:p>
            </p:txBody>
          </p:sp>
        </mc:Choice>
        <mc:Fallback xmlns="">
          <p:sp>
            <p:nvSpPr>
              <p:cNvPr id="11" name="內容版面配置區 2">
                <a:extLst>
                  <a:ext uri="{FF2B5EF4-FFF2-40B4-BE49-F238E27FC236}">
                    <a16:creationId xmlns:a16="http://schemas.microsoft.com/office/drawing/2014/main" id="{D4085A37-9F7F-4B5C-B299-81DCF5D7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26" y="2008800"/>
                <a:ext cx="10280290" cy="4269452"/>
              </a:xfrm>
              <a:prstGeom prst="rect">
                <a:avLst/>
              </a:prstGeom>
              <a:blipFill>
                <a:blip r:embed="rId3"/>
                <a:stretch>
                  <a:fillRect l="-237" t="-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DCA9D474-CCF7-4D39-9BDC-4D9640252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897" y="1989136"/>
            <a:ext cx="1936954" cy="52469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70EE2F34-238A-444E-AAEB-CB9822383A7C}"/>
              </a:ext>
            </a:extLst>
          </p:cNvPr>
          <p:cNvSpPr txBox="1"/>
          <p:nvPr/>
        </p:nvSpPr>
        <p:spPr>
          <a:xfrm>
            <a:off x="5016994" y="1175299"/>
            <a:ext cx="547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</a:rPr>
              <a:t>WordNet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B6DD460-52C6-4534-A957-49921935ABFD}"/>
              </a:ext>
            </a:extLst>
          </p:cNvPr>
          <p:cNvSpPr/>
          <p:nvPr/>
        </p:nvSpPr>
        <p:spPr>
          <a:xfrm>
            <a:off x="2389239" y="6154994"/>
            <a:ext cx="7334864" cy="344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AE0502C-4087-4A05-B64A-F5D50A0F163D}"/>
              </a:ext>
            </a:extLst>
          </p:cNvPr>
          <p:cNvCxnSpPr/>
          <p:nvPr/>
        </p:nvCxnSpPr>
        <p:spPr>
          <a:xfrm>
            <a:off x="1268361" y="6317580"/>
            <a:ext cx="108154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0C00656-EC1D-44FE-9E6E-2601924E1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484"/>
          <a:stretch/>
        </p:blipFill>
        <p:spPr>
          <a:xfrm>
            <a:off x="1154627" y="1636964"/>
            <a:ext cx="10576927" cy="5107858"/>
          </a:xfrm>
          <a:prstGeom prst="rect">
            <a:avLst/>
          </a:prstGeom>
        </p:spPr>
      </p:pic>
      <p:sp>
        <p:nvSpPr>
          <p:cNvPr id="3" name="左大括弧 2">
            <a:extLst>
              <a:ext uri="{FF2B5EF4-FFF2-40B4-BE49-F238E27FC236}">
                <a16:creationId xmlns:a16="http://schemas.microsoft.com/office/drawing/2014/main" id="{CEA70E7A-2713-47AC-882E-0C00C8F1B15E}"/>
              </a:ext>
            </a:extLst>
          </p:cNvPr>
          <p:cNvSpPr/>
          <p:nvPr/>
        </p:nvSpPr>
        <p:spPr>
          <a:xfrm>
            <a:off x="914398" y="1966451"/>
            <a:ext cx="240229" cy="337246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BD82FA7-2168-4D92-AFF5-5F214DCD2A6E}"/>
              </a:ext>
            </a:extLst>
          </p:cNvPr>
          <p:cNvSpPr txBox="1"/>
          <p:nvPr/>
        </p:nvSpPr>
        <p:spPr>
          <a:xfrm>
            <a:off x="360400" y="2979173"/>
            <a:ext cx="553998" cy="1425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危及應對</a:t>
            </a:r>
          </a:p>
        </p:txBody>
      </p:sp>
      <p:sp>
        <p:nvSpPr>
          <p:cNvPr id="9" name="左大括弧 8">
            <a:extLst>
              <a:ext uri="{FF2B5EF4-FFF2-40B4-BE49-F238E27FC236}">
                <a16:creationId xmlns:a16="http://schemas.microsoft.com/office/drawing/2014/main" id="{99C8E05A-2D28-4031-A2F8-1C4F9C1720AB}"/>
              </a:ext>
            </a:extLst>
          </p:cNvPr>
          <p:cNvSpPr/>
          <p:nvPr/>
        </p:nvSpPr>
        <p:spPr>
          <a:xfrm rot="10800000" flipH="1">
            <a:off x="884590" y="5495718"/>
            <a:ext cx="241200" cy="119953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E087AA3-A801-4E2A-A420-11148FE49CF9}"/>
              </a:ext>
            </a:extLst>
          </p:cNvPr>
          <p:cNvSpPr txBox="1"/>
          <p:nvPr/>
        </p:nvSpPr>
        <p:spPr>
          <a:xfrm flipH="1">
            <a:off x="366839" y="5333999"/>
            <a:ext cx="553998" cy="13612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醫學領域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BB6F83D-C0F1-4604-9CF8-8C715E29CE4E}"/>
              </a:ext>
            </a:extLst>
          </p:cNvPr>
          <p:cNvSpPr txBox="1"/>
          <p:nvPr/>
        </p:nvSpPr>
        <p:spPr>
          <a:xfrm>
            <a:off x="1105467" y="2399119"/>
            <a:ext cx="150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埃里卡熱帶風暴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7D36773-4D1F-420A-BDB3-D1D5751D19C2}"/>
              </a:ext>
            </a:extLst>
          </p:cNvPr>
          <p:cNvSpPr txBox="1"/>
          <p:nvPr/>
        </p:nvSpPr>
        <p:spPr>
          <a:xfrm>
            <a:off x="1594034" y="3720472"/>
            <a:ext cx="274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年智利</a:t>
            </a:r>
            <a:r>
              <a:rPr lang="en-US" altLang="zh-TW" sz="14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Illapel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E048C9D-EC3E-48B8-A98E-6CBBE7C48C28}"/>
              </a:ext>
            </a:extLst>
          </p:cNvPr>
          <p:cNvSpPr txBox="1"/>
          <p:nvPr/>
        </p:nvSpPr>
        <p:spPr>
          <a:xfrm>
            <a:off x="1125791" y="4599329"/>
            <a:ext cx="132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年渥太華連環槍擊案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A1F3BF3-42BA-4768-AB23-AB942FCA84E9}"/>
              </a:ext>
            </a:extLst>
          </p:cNvPr>
          <p:cNvSpPr txBox="1"/>
          <p:nvPr/>
        </p:nvSpPr>
        <p:spPr>
          <a:xfrm>
            <a:off x="1125790" y="5602219"/>
            <a:ext cx="132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禽流感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92CDBB3-CE85-4638-BB81-2CCF4591E9FE}"/>
              </a:ext>
            </a:extLst>
          </p:cNvPr>
          <p:cNvSpPr txBox="1"/>
          <p:nvPr/>
        </p:nvSpPr>
        <p:spPr>
          <a:xfrm>
            <a:off x="1125790" y="6437045"/>
            <a:ext cx="132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豬流感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674602D-6B2C-4D12-8785-16C72F3F747F}"/>
              </a:ext>
            </a:extLst>
          </p:cNvPr>
          <p:cNvCxnSpPr>
            <a:cxnSpLocks/>
          </p:cNvCxnSpPr>
          <p:nvPr/>
        </p:nvCxnSpPr>
        <p:spPr>
          <a:xfrm>
            <a:off x="9891252" y="5629934"/>
            <a:ext cx="10422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4D91CAA1-FCA4-44CE-8288-D87FB26DF29D}"/>
              </a:ext>
            </a:extLst>
          </p:cNvPr>
          <p:cNvCxnSpPr>
            <a:cxnSpLocks/>
          </p:cNvCxnSpPr>
          <p:nvPr/>
        </p:nvCxnSpPr>
        <p:spPr>
          <a:xfrm>
            <a:off x="8470491" y="5851160"/>
            <a:ext cx="1273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81374178-29F6-4580-AFDF-D27E7F8C4EB4}"/>
              </a:ext>
            </a:extLst>
          </p:cNvPr>
          <p:cNvCxnSpPr>
            <a:cxnSpLocks/>
          </p:cNvCxnSpPr>
          <p:nvPr/>
        </p:nvCxnSpPr>
        <p:spPr>
          <a:xfrm>
            <a:off x="7914968" y="2080489"/>
            <a:ext cx="1602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E9AB92F6-F589-4E7C-BB44-21BEB69B7756}"/>
              </a:ext>
            </a:extLst>
          </p:cNvPr>
          <p:cNvCxnSpPr>
            <a:cxnSpLocks/>
          </p:cNvCxnSpPr>
          <p:nvPr/>
        </p:nvCxnSpPr>
        <p:spPr>
          <a:xfrm>
            <a:off x="9748684" y="2940811"/>
            <a:ext cx="17452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F4A0AFE9-D116-428C-93D4-8FBD5EE1D442}"/>
              </a:ext>
            </a:extLst>
          </p:cNvPr>
          <p:cNvCxnSpPr>
            <a:cxnSpLocks/>
          </p:cNvCxnSpPr>
          <p:nvPr/>
        </p:nvCxnSpPr>
        <p:spPr>
          <a:xfrm>
            <a:off x="7914968" y="3545496"/>
            <a:ext cx="9635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A2356521-2480-490F-9533-F73055791389}"/>
              </a:ext>
            </a:extLst>
          </p:cNvPr>
          <p:cNvCxnSpPr>
            <a:cxnSpLocks/>
          </p:cNvCxnSpPr>
          <p:nvPr/>
        </p:nvCxnSpPr>
        <p:spPr>
          <a:xfrm>
            <a:off x="7914967" y="4190893"/>
            <a:ext cx="1101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0442E5CA-8501-4E7F-928A-CF66F38F9AB7}"/>
              </a:ext>
            </a:extLst>
          </p:cNvPr>
          <p:cNvCxnSpPr>
            <a:cxnSpLocks/>
          </p:cNvCxnSpPr>
          <p:nvPr/>
        </p:nvCxnSpPr>
        <p:spPr>
          <a:xfrm>
            <a:off x="10861399" y="6483122"/>
            <a:ext cx="4318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F92BC781-EA8C-45B7-A5A8-9F94236D9D2C}"/>
              </a:ext>
            </a:extLst>
          </p:cNvPr>
          <p:cNvCxnSpPr>
            <a:cxnSpLocks/>
          </p:cNvCxnSpPr>
          <p:nvPr/>
        </p:nvCxnSpPr>
        <p:spPr>
          <a:xfrm>
            <a:off x="7875639" y="6685421"/>
            <a:ext cx="737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38BE4861-7411-4B6B-86CC-856597B963F8}"/>
              </a:ext>
            </a:extLst>
          </p:cNvPr>
          <p:cNvCxnSpPr>
            <a:cxnSpLocks/>
          </p:cNvCxnSpPr>
          <p:nvPr/>
        </p:nvCxnSpPr>
        <p:spPr>
          <a:xfrm>
            <a:off x="10123979" y="6689823"/>
            <a:ext cx="1169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34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95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786863" y="2008800"/>
            <a:ext cx="10618274" cy="374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We propose a solution to the problem of </a:t>
            </a:r>
            <a:r>
              <a:rPr lang="en-US" altLang="zh-TW" sz="2400" dirty="0">
                <a:solidFill>
                  <a:srgbClr val="FF0000"/>
                </a:solidFill>
              </a:rPr>
              <a:t>automated taxonomy enrichment</a:t>
            </a:r>
            <a:r>
              <a:rPr lang="en-US" altLang="zh-TW" sz="2400" dirty="0">
                <a:solidFill>
                  <a:schemeClr val="tx1"/>
                </a:solidFill>
              </a:rPr>
              <a:t>, where we insert new concepts at appropriate positions into an existing taxonomy.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Our proposed </a:t>
            </a:r>
            <a:r>
              <a:rPr lang="en-US" altLang="zh-TW" sz="2400" dirty="0">
                <a:solidFill>
                  <a:srgbClr val="FF0000"/>
                </a:solidFill>
              </a:rPr>
              <a:t>approach ETF learns a high-dimensional vector embedding</a:t>
            </a:r>
            <a:r>
              <a:rPr lang="en-US" altLang="zh-TW" sz="2400" dirty="0">
                <a:solidFill>
                  <a:schemeClr val="tx1"/>
                </a:solidFill>
              </a:rPr>
              <a:t> via a generated context of terms, for each existing and new concept.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We then </a:t>
            </a:r>
            <a:r>
              <a:rPr lang="en-US" altLang="zh-TW" sz="2400" dirty="0">
                <a:solidFill>
                  <a:srgbClr val="FF0000"/>
                </a:solidFill>
              </a:rPr>
              <a:t>predict the potential parents </a:t>
            </a:r>
            <a:r>
              <a:rPr lang="en-US" altLang="zh-TW" sz="2400" dirty="0">
                <a:solidFill>
                  <a:schemeClr val="tx1"/>
                </a:solidFill>
              </a:rPr>
              <a:t>of the new concepts from the ancestors of their nearest neighbors, </a:t>
            </a:r>
            <a:r>
              <a:rPr lang="en-US" altLang="zh-TW" sz="2400" dirty="0">
                <a:solidFill>
                  <a:srgbClr val="FF0000"/>
                </a:solidFill>
              </a:rPr>
              <a:t>by ranking them based on semantic and graph features</a:t>
            </a:r>
            <a:r>
              <a:rPr lang="en-US" altLang="zh-TW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22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8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627" y="320608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626" y="1047540"/>
            <a:ext cx="9799320" cy="11264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rgbClr val="FF0000"/>
                </a:solidFill>
              </a:rPr>
              <a:t>Augment a taxonomic hierarchy by accurately placing novel or unfamiliar concepts in it </a:t>
            </a:r>
            <a:r>
              <a:rPr lang="en-US" altLang="zh-TW" sz="3200" dirty="0">
                <a:solidFill>
                  <a:schemeClr val="tx1"/>
                </a:solidFill>
              </a:rPr>
              <a:t>at an appropriate location and level of granularity.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FF5EBD17-ADCC-449C-A1F7-111F8EE36B8C}"/>
              </a:ext>
            </a:extLst>
          </p:cNvPr>
          <p:cNvGrpSpPr/>
          <p:nvPr/>
        </p:nvGrpSpPr>
        <p:grpSpPr>
          <a:xfrm>
            <a:off x="1048042" y="2341984"/>
            <a:ext cx="11058021" cy="3993498"/>
            <a:chOff x="1048042" y="2668390"/>
            <a:chExt cx="11058021" cy="3667092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C0E559E7-7D85-4F36-8A92-A932B7D21CEC}"/>
                </a:ext>
              </a:extLst>
            </p:cNvPr>
            <p:cNvGrpSpPr/>
            <p:nvPr/>
          </p:nvGrpSpPr>
          <p:grpSpPr>
            <a:xfrm>
              <a:off x="1048042" y="5794310"/>
              <a:ext cx="999991" cy="541172"/>
              <a:chOff x="2013815" y="5794310"/>
              <a:chExt cx="999991" cy="541172"/>
            </a:xfrm>
          </p:grpSpPr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id="{D211DAAF-2F14-4BE0-ACF0-E5AFDEA1CB6A}"/>
                  </a:ext>
                </a:extLst>
              </p:cNvPr>
              <p:cNvSpPr/>
              <p:nvPr/>
            </p:nvSpPr>
            <p:spPr>
              <a:xfrm flipH="1">
                <a:off x="2013815" y="5794310"/>
                <a:ext cx="999991" cy="54117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F7136B9-2668-4BBF-A093-64E782ADDEFE}"/>
                  </a:ext>
                </a:extLst>
              </p:cNvPr>
              <p:cNvSpPr/>
              <p:nvPr/>
            </p:nvSpPr>
            <p:spPr>
              <a:xfrm>
                <a:off x="2075228" y="5880230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b="1" dirty="0"/>
                  <a:t>儲水蛙</a:t>
                </a:r>
              </a:p>
            </p:txBody>
          </p:sp>
        </p:grpSp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1F75E08F-7B49-47F5-9DA8-FC4B50BC606E}"/>
                </a:ext>
              </a:extLst>
            </p:cNvPr>
            <p:cNvGrpSpPr/>
            <p:nvPr/>
          </p:nvGrpSpPr>
          <p:grpSpPr>
            <a:xfrm>
              <a:off x="2959062" y="5794310"/>
              <a:ext cx="999991" cy="541172"/>
              <a:chOff x="3419627" y="5794310"/>
              <a:chExt cx="999991" cy="541172"/>
            </a:xfrm>
          </p:grpSpPr>
          <p:sp>
            <p:nvSpPr>
              <p:cNvPr id="17" name="橢圓 16">
                <a:extLst>
                  <a:ext uri="{FF2B5EF4-FFF2-40B4-BE49-F238E27FC236}">
                    <a16:creationId xmlns:a16="http://schemas.microsoft.com/office/drawing/2014/main" id="{916AC38A-F3A7-4288-B4F3-D03067B7E8CF}"/>
                  </a:ext>
                </a:extLst>
              </p:cNvPr>
              <p:cNvSpPr/>
              <p:nvPr/>
            </p:nvSpPr>
            <p:spPr>
              <a:xfrm flipH="1">
                <a:off x="3419627" y="5794310"/>
                <a:ext cx="999991" cy="54117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3D2C85F-06E1-4F8F-8A7C-095EE9D698FB}"/>
                  </a:ext>
                </a:extLst>
              </p:cNvPr>
              <p:cNvSpPr/>
              <p:nvPr/>
            </p:nvSpPr>
            <p:spPr>
              <a:xfrm>
                <a:off x="3481041" y="5880230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b="1" dirty="0"/>
                  <a:t>胃育蛙</a:t>
                </a:r>
              </a:p>
            </p:txBody>
          </p:sp>
        </p:grp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C48FC441-1C40-4D50-AE7D-60AA19C7B538}"/>
                </a:ext>
              </a:extLst>
            </p:cNvPr>
            <p:cNvGrpSpPr/>
            <p:nvPr/>
          </p:nvGrpSpPr>
          <p:grpSpPr>
            <a:xfrm>
              <a:off x="4870082" y="5794310"/>
              <a:ext cx="999991" cy="541172"/>
              <a:chOff x="4934248" y="5794310"/>
              <a:chExt cx="999991" cy="541172"/>
            </a:xfrm>
          </p:grpSpPr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D68B5855-A923-4816-B792-87D0FA42EE2C}"/>
                  </a:ext>
                </a:extLst>
              </p:cNvPr>
              <p:cNvSpPr/>
              <p:nvPr/>
            </p:nvSpPr>
            <p:spPr>
              <a:xfrm flipH="1">
                <a:off x="4934248" y="5794310"/>
                <a:ext cx="999991" cy="54117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F31CACD-BF1A-4148-96C3-F614BA0BBF33}"/>
                  </a:ext>
                </a:extLst>
              </p:cNvPr>
              <p:cNvSpPr/>
              <p:nvPr/>
            </p:nvSpPr>
            <p:spPr>
              <a:xfrm>
                <a:off x="5030379" y="5880230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b="1" dirty="0"/>
                  <a:t>棕樹蛙</a:t>
                </a:r>
              </a:p>
            </p:txBody>
          </p:sp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DDA0177F-2680-47FF-8E7D-ECFE6B666691}"/>
                </a:ext>
              </a:extLst>
            </p:cNvPr>
            <p:cNvGrpSpPr/>
            <p:nvPr/>
          </p:nvGrpSpPr>
          <p:grpSpPr>
            <a:xfrm>
              <a:off x="6781102" y="5794310"/>
              <a:ext cx="1107996" cy="541172"/>
              <a:chOff x="6448869" y="5794310"/>
              <a:chExt cx="1107996" cy="541172"/>
            </a:xfrm>
          </p:grpSpPr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7D61A674-9131-4430-BF20-C614BAB5A9E3}"/>
                  </a:ext>
                </a:extLst>
              </p:cNvPr>
              <p:cNvSpPr/>
              <p:nvPr/>
            </p:nvSpPr>
            <p:spPr>
              <a:xfrm flipH="1">
                <a:off x="6516220" y="5794310"/>
                <a:ext cx="999991" cy="54117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5677EF8-0E85-4377-AB44-FAF1008EF9E6}"/>
                  </a:ext>
                </a:extLst>
              </p:cNvPr>
              <p:cNvSpPr/>
              <p:nvPr/>
            </p:nvSpPr>
            <p:spPr>
              <a:xfrm>
                <a:off x="6448869" y="5880230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b="1" dirty="0"/>
                  <a:t>湍雨濱蛙</a:t>
                </a:r>
              </a:p>
            </p:txBody>
          </p: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A3C5E6B4-C414-4028-877D-D5929888E223}"/>
                </a:ext>
              </a:extLst>
            </p:cNvPr>
            <p:cNvGrpSpPr/>
            <p:nvPr/>
          </p:nvGrpSpPr>
          <p:grpSpPr>
            <a:xfrm>
              <a:off x="8756790" y="5794310"/>
              <a:ext cx="1107996" cy="541172"/>
              <a:chOff x="7976839" y="5794310"/>
              <a:chExt cx="1107996" cy="541172"/>
            </a:xfrm>
          </p:grpSpPr>
          <p:sp>
            <p:nvSpPr>
              <p:cNvPr id="14" name="橢圓 13">
                <a:extLst>
                  <a:ext uri="{FF2B5EF4-FFF2-40B4-BE49-F238E27FC236}">
                    <a16:creationId xmlns:a16="http://schemas.microsoft.com/office/drawing/2014/main" id="{91547515-E275-4994-9D23-F37700EBF573}"/>
                  </a:ext>
                </a:extLst>
              </p:cNvPr>
              <p:cNvSpPr/>
              <p:nvPr/>
            </p:nvSpPr>
            <p:spPr>
              <a:xfrm flipH="1">
                <a:off x="8030841" y="5794310"/>
                <a:ext cx="999991" cy="54117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8F9D274-9E1B-4BAF-9035-41B08D158681}"/>
                  </a:ext>
                </a:extLst>
              </p:cNvPr>
              <p:cNvSpPr/>
              <p:nvPr/>
            </p:nvSpPr>
            <p:spPr>
              <a:xfrm>
                <a:off x="7976839" y="5880230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b="1" dirty="0"/>
                  <a:t>白氏樹蛙</a:t>
                </a:r>
              </a:p>
            </p:txBody>
          </p:sp>
        </p:grp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B3544B42-4A4A-4DCB-89C9-F8E073FE693E}"/>
                </a:ext>
              </a:extLst>
            </p:cNvPr>
            <p:cNvGrpSpPr/>
            <p:nvPr/>
          </p:nvGrpSpPr>
          <p:grpSpPr>
            <a:xfrm>
              <a:off x="10716740" y="5794310"/>
              <a:ext cx="1107996" cy="541172"/>
              <a:chOff x="9545462" y="5794310"/>
              <a:chExt cx="1107996" cy="541172"/>
            </a:xfrm>
          </p:grpSpPr>
          <p:sp>
            <p:nvSpPr>
              <p:cNvPr id="15" name="橢圓 14">
                <a:extLst>
                  <a:ext uri="{FF2B5EF4-FFF2-40B4-BE49-F238E27FC236}">
                    <a16:creationId xmlns:a16="http://schemas.microsoft.com/office/drawing/2014/main" id="{C5141C40-1F54-4A56-907A-B00041205616}"/>
                  </a:ext>
                </a:extLst>
              </p:cNvPr>
              <p:cNvSpPr/>
              <p:nvPr/>
            </p:nvSpPr>
            <p:spPr>
              <a:xfrm flipH="1">
                <a:off x="9545462" y="5794310"/>
                <a:ext cx="999991" cy="54117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A6E4B30-050F-4F59-B73F-BCCA38CAB6FA}"/>
                  </a:ext>
                </a:extLst>
              </p:cNvPr>
              <p:cNvSpPr/>
              <p:nvPr/>
            </p:nvSpPr>
            <p:spPr>
              <a:xfrm>
                <a:off x="9545462" y="5880230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b="1" dirty="0"/>
                  <a:t>綠紋樹蛙</a:t>
                </a:r>
              </a:p>
            </p:txBody>
          </p:sp>
        </p:grp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0B8ABBBE-A193-409F-8DEF-F72150196620}"/>
                </a:ext>
              </a:extLst>
            </p:cNvPr>
            <p:cNvSpPr/>
            <p:nvPr/>
          </p:nvSpPr>
          <p:spPr>
            <a:xfrm flipH="1">
              <a:off x="1548038" y="4033934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1DFC611E-36AC-4269-A6A3-E11727170EE4}"/>
                </a:ext>
              </a:extLst>
            </p:cNvPr>
            <p:cNvSpPr/>
            <p:nvPr/>
          </p:nvSpPr>
          <p:spPr>
            <a:xfrm flipH="1">
              <a:off x="3048025" y="4041713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797F3DEA-7F41-436C-BBB6-B3AD0B9989B6}"/>
                </a:ext>
              </a:extLst>
            </p:cNvPr>
            <p:cNvSpPr/>
            <p:nvPr/>
          </p:nvSpPr>
          <p:spPr>
            <a:xfrm flipH="1">
              <a:off x="6159931" y="4027553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562BDAA8-5043-4F73-9DB3-FC766584F7B9}"/>
                </a:ext>
              </a:extLst>
            </p:cNvPr>
            <p:cNvSpPr/>
            <p:nvPr/>
          </p:nvSpPr>
          <p:spPr>
            <a:xfrm flipH="1">
              <a:off x="10716740" y="4041713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070CC08B-6785-4256-8FB2-3EB11117AC2E}"/>
                </a:ext>
              </a:extLst>
            </p:cNvPr>
            <p:cNvSpPr/>
            <p:nvPr/>
          </p:nvSpPr>
          <p:spPr>
            <a:xfrm flipH="1">
              <a:off x="7613085" y="4041713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F8E71B85-D2FC-48FE-80B3-94AA71BB80E2}"/>
                </a:ext>
              </a:extLst>
            </p:cNvPr>
            <p:cNvSpPr/>
            <p:nvPr/>
          </p:nvSpPr>
          <p:spPr>
            <a:xfrm flipH="1">
              <a:off x="9237067" y="4041713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4F0DC04-62E5-4FF6-95C1-9621D11A8933}"/>
                </a:ext>
              </a:extLst>
            </p:cNvPr>
            <p:cNvSpPr/>
            <p:nvPr/>
          </p:nvSpPr>
          <p:spPr>
            <a:xfrm>
              <a:off x="1218740" y="4101016"/>
              <a:ext cx="1670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IUCN無危物種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2AECE34-28EF-4D3B-85A6-5A501F1ADA9B}"/>
                </a:ext>
              </a:extLst>
            </p:cNvPr>
            <p:cNvSpPr/>
            <p:nvPr/>
          </p:nvSpPr>
          <p:spPr>
            <a:xfrm>
              <a:off x="3033827" y="410101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雨濱蛙屬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B09728A-C4DD-4E53-9F70-B13564F5FD7F}"/>
                </a:ext>
              </a:extLst>
            </p:cNvPr>
            <p:cNvSpPr/>
            <p:nvPr/>
          </p:nvSpPr>
          <p:spPr>
            <a:xfrm>
              <a:off x="5759679" y="4064068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澳大利亞兩棲類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21CFAAD-07A5-42EE-9655-A5C64319144C}"/>
                </a:ext>
              </a:extLst>
            </p:cNvPr>
            <p:cNvSpPr/>
            <p:nvPr/>
          </p:nvSpPr>
          <p:spPr>
            <a:xfrm>
              <a:off x="7630165" y="411805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溪蟾亞科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CB732D0-3998-4BD8-9D02-891B8FD43CA7}"/>
                </a:ext>
              </a:extLst>
            </p:cNvPr>
            <p:cNvSpPr/>
            <p:nvPr/>
          </p:nvSpPr>
          <p:spPr>
            <a:xfrm>
              <a:off x="9318670" y="406406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/>
                <a:t>溪蟾屬</a:t>
              </a:r>
            </a:p>
          </p:txBody>
        </p:sp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B3D1E95D-564D-4279-ADA0-6E6703628BE7}"/>
                </a:ext>
              </a:extLst>
            </p:cNvPr>
            <p:cNvCxnSpPr>
              <a:stCxn id="18" idx="0"/>
              <a:endCxn id="26" idx="4"/>
            </p:cNvCxnSpPr>
            <p:nvPr/>
          </p:nvCxnSpPr>
          <p:spPr>
            <a:xfrm flipV="1">
              <a:off x="1548037" y="4575106"/>
              <a:ext cx="499996" cy="12192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>
              <a:extLst>
                <a:ext uri="{FF2B5EF4-FFF2-40B4-BE49-F238E27FC236}">
                  <a16:creationId xmlns:a16="http://schemas.microsoft.com/office/drawing/2014/main" id="{65F2D08F-E705-4198-AED6-DCAA478011F6}"/>
                </a:ext>
              </a:extLst>
            </p:cNvPr>
            <p:cNvCxnSpPr>
              <a:stCxn id="18" idx="0"/>
              <a:endCxn id="27" idx="4"/>
            </p:cNvCxnSpPr>
            <p:nvPr/>
          </p:nvCxnSpPr>
          <p:spPr>
            <a:xfrm flipV="1">
              <a:off x="1548037" y="4582885"/>
              <a:ext cx="1999983" cy="1211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71858341-1EEF-4413-A02B-527BBBA6120A}"/>
                </a:ext>
              </a:extLst>
            </p:cNvPr>
            <p:cNvCxnSpPr>
              <a:stCxn id="18" idx="0"/>
              <a:endCxn id="29" idx="4"/>
            </p:cNvCxnSpPr>
            <p:nvPr/>
          </p:nvCxnSpPr>
          <p:spPr>
            <a:xfrm flipV="1">
              <a:off x="1548037" y="4568725"/>
              <a:ext cx="5111889" cy="1225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D2CAF35C-FE04-45CD-B099-29D3474F172A}"/>
                </a:ext>
              </a:extLst>
            </p:cNvPr>
            <p:cNvSpPr/>
            <p:nvPr/>
          </p:nvSpPr>
          <p:spPr>
            <a:xfrm>
              <a:off x="10435413" y="4064068"/>
              <a:ext cx="1670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IUCN絕滅物種</a:t>
              </a:r>
            </a:p>
          </p:txBody>
        </p:sp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61A3B450-7400-4C1C-A03C-EA1072652A36}"/>
                </a:ext>
              </a:extLst>
            </p:cNvPr>
            <p:cNvCxnSpPr>
              <a:stCxn id="17" idx="0"/>
              <a:endCxn id="30" idx="4"/>
            </p:cNvCxnSpPr>
            <p:nvPr/>
          </p:nvCxnSpPr>
          <p:spPr>
            <a:xfrm flipV="1">
              <a:off x="3459057" y="4582885"/>
              <a:ext cx="7757678" cy="1211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單箭頭接點 60">
              <a:extLst>
                <a:ext uri="{FF2B5EF4-FFF2-40B4-BE49-F238E27FC236}">
                  <a16:creationId xmlns:a16="http://schemas.microsoft.com/office/drawing/2014/main" id="{47305E33-3137-4A61-ACBE-BEF80BA6B660}"/>
                </a:ext>
              </a:extLst>
            </p:cNvPr>
            <p:cNvCxnSpPr>
              <a:stCxn id="17" idx="0"/>
              <a:endCxn id="29" idx="4"/>
            </p:cNvCxnSpPr>
            <p:nvPr/>
          </p:nvCxnSpPr>
          <p:spPr>
            <a:xfrm flipV="1">
              <a:off x="3459057" y="4568725"/>
              <a:ext cx="3200869" cy="1225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B65DDD55-4870-42C3-9BA1-118A155066EC}"/>
                </a:ext>
              </a:extLst>
            </p:cNvPr>
            <p:cNvCxnSpPr>
              <a:stCxn id="17" idx="0"/>
              <a:endCxn id="31" idx="4"/>
            </p:cNvCxnSpPr>
            <p:nvPr/>
          </p:nvCxnSpPr>
          <p:spPr>
            <a:xfrm flipV="1">
              <a:off x="3459057" y="4582885"/>
              <a:ext cx="4654023" cy="1211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BDFA8551-59FA-42A4-8FB2-A217D3BA372B}"/>
                </a:ext>
              </a:extLst>
            </p:cNvPr>
            <p:cNvCxnSpPr>
              <a:stCxn id="17" idx="0"/>
              <a:endCxn id="32" idx="4"/>
            </p:cNvCxnSpPr>
            <p:nvPr/>
          </p:nvCxnSpPr>
          <p:spPr>
            <a:xfrm flipV="1">
              <a:off x="3459057" y="4582885"/>
              <a:ext cx="6278005" cy="1211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CF5C6096-695A-4022-9750-AC5D4B5053D7}"/>
                </a:ext>
              </a:extLst>
            </p:cNvPr>
            <p:cNvCxnSpPr>
              <a:stCxn id="16" idx="0"/>
              <a:endCxn id="26" idx="4"/>
            </p:cNvCxnSpPr>
            <p:nvPr/>
          </p:nvCxnSpPr>
          <p:spPr>
            <a:xfrm flipH="1" flipV="1">
              <a:off x="2048033" y="4575106"/>
              <a:ext cx="3322044" cy="12192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單箭頭接點 72">
              <a:extLst>
                <a:ext uri="{FF2B5EF4-FFF2-40B4-BE49-F238E27FC236}">
                  <a16:creationId xmlns:a16="http://schemas.microsoft.com/office/drawing/2014/main" id="{980831F7-2A03-40AC-BC0F-9DDAAE49E069}"/>
                </a:ext>
              </a:extLst>
            </p:cNvPr>
            <p:cNvCxnSpPr>
              <a:stCxn id="16" idx="0"/>
              <a:endCxn id="27" idx="4"/>
            </p:cNvCxnSpPr>
            <p:nvPr/>
          </p:nvCxnSpPr>
          <p:spPr>
            <a:xfrm flipH="1" flipV="1">
              <a:off x="3548020" y="4582885"/>
              <a:ext cx="1822057" cy="1211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16D2C5EA-C309-4B87-B8A6-E2E0F7BB42F8}"/>
                </a:ext>
              </a:extLst>
            </p:cNvPr>
            <p:cNvCxnSpPr>
              <a:stCxn id="16" idx="0"/>
              <a:endCxn id="29" idx="4"/>
            </p:cNvCxnSpPr>
            <p:nvPr/>
          </p:nvCxnSpPr>
          <p:spPr>
            <a:xfrm flipV="1">
              <a:off x="5370077" y="4568725"/>
              <a:ext cx="1289849" cy="1225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單箭頭接點 76">
              <a:extLst>
                <a:ext uri="{FF2B5EF4-FFF2-40B4-BE49-F238E27FC236}">
                  <a16:creationId xmlns:a16="http://schemas.microsoft.com/office/drawing/2014/main" id="{35C1FB6A-8B74-412C-8278-0355AF46B2B2}"/>
                </a:ext>
              </a:extLst>
            </p:cNvPr>
            <p:cNvCxnSpPr>
              <a:stCxn id="12" idx="0"/>
              <a:endCxn id="30" idx="4"/>
            </p:cNvCxnSpPr>
            <p:nvPr/>
          </p:nvCxnSpPr>
          <p:spPr>
            <a:xfrm flipV="1">
              <a:off x="7348448" y="4582885"/>
              <a:ext cx="3868287" cy="1211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FD225872-E837-413F-B3AC-EC49D9871D70}"/>
                </a:ext>
              </a:extLst>
            </p:cNvPr>
            <p:cNvCxnSpPr>
              <a:stCxn id="12" idx="0"/>
              <a:endCxn id="29" idx="4"/>
            </p:cNvCxnSpPr>
            <p:nvPr/>
          </p:nvCxnSpPr>
          <p:spPr>
            <a:xfrm flipH="1" flipV="1">
              <a:off x="6659926" y="4568725"/>
              <a:ext cx="688522" cy="1225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E46ABD3A-57D3-4A9F-AA69-4B5B871E0D68}"/>
                </a:ext>
              </a:extLst>
            </p:cNvPr>
            <p:cNvCxnSpPr>
              <a:stCxn id="12" idx="0"/>
              <a:endCxn id="27" idx="4"/>
            </p:cNvCxnSpPr>
            <p:nvPr/>
          </p:nvCxnSpPr>
          <p:spPr>
            <a:xfrm flipH="1" flipV="1">
              <a:off x="3548020" y="4582885"/>
              <a:ext cx="3800428" cy="1211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B3F4DD14-BFE6-4025-AED1-DA82F562B7AC}"/>
                </a:ext>
              </a:extLst>
            </p:cNvPr>
            <p:cNvCxnSpPr>
              <a:stCxn id="14" idx="0"/>
              <a:endCxn id="26" idx="4"/>
            </p:cNvCxnSpPr>
            <p:nvPr/>
          </p:nvCxnSpPr>
          <p:spPr>
            <a:xfrm flipH="1" flipV="1">
              <a:off x="2048033" y="4575106"/>
              <a:ext cx="7262754" cy="12192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單箭頭接點 84">
              <a:extLst>
                <a:ext uri="{FF2B5EF4-FFF2-40B4-BE49-F238E27FC236}">
                  <a16:creationId xmlns:a16="http://schemas.microsoft.com/office/drawing/2014/main" id="{4D1FE67A-70E7-45EA-8D6F-B944AD958211}"/>
                </a:ext>
              </a:extLst>
            </p:cNvPr>
            <p:cNvCxnSpPr>
              <a:stCxn id="14" idx="0"/>
              <a:endCxn id="29" idx="4"/>
            </p:cNvCxnSpPr>
            <p:nvPr/>
          </p:nvCxnSpPr>
          <p:spPr>
            <a:xfrm flipH="1" flipV="1">
              <a:off x="6659926" y="4568725"/>
              <a:ext cx="2650861" cy="1225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單箭頭接點 86">
              <a:extLst>
                <a:ext uri="{FF2B5EF4-FFF2-40B4-BE49-F238E27FC236}">
                  <a16:creationId xmlns:a16="http://schemas.microsoft.com/office/drawing/2014/main" id="{FE97A0C1-95F3-4862-A407-071719A7390D}"/>
                </a:ext>
              </a:extLst>
            </p:cNvPr>
            <p:cNvCxnSpPr>
              <a:stCxn id="14" idx="0"/>
              <a:endCxn id="27" idx="4"/>
            </p:cNvCxnSpPr>
            <p:nvPr/>
          </p:nvCxnSpPr>
          <p:spPr>
            <a:xfrm flipH="1" flipV="1">
              <a:off x="3548020" y="4582885"/>
              <a:ext cx="5762767" cy="1211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單箭頭接點 88">
              <a:extLst>
                <a:ext uri="{FF2B5EF4-FFF2-40B4-BE49-F238E27FC236}">
                  <a16:creationId xmlns:a16="http://schemas.microsoft.com/office/drawing/2014/main" id="{8BECF8E2-FF05-4A5C-9451-7AF7D9417211}"/>
                </a:ext>
              </a:extLst>
            </p:cNvPr>
            <p:cNvCxnSpPr>
              <a:stCxn id="15" idx="0"/>
              <a:endCxn id="29" idx="4"/>
            </p:cNvCxnSpPr>
            <p:nvPr/>
          </p:nvCxnSpPr>
          <p:spPr>
            <a:xfrm flipH="1" flipV="1">
              <a:off x="6659926" y="4568725"/>
              <a:ext cx="4556809" cy="1225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E6D54F71-35F7-43D6-8257-EF90B4B5AA1E}"/>
                </a:ext>
              </a:extLst>
            </p:cNvPr>
            <p:cNvCxnSpPr>
              <a:stCxn id="15" idx="0"/>
              <a:endCxn id="27" idx="4"/>
            </p:cNvCxnSpPr>
            <p:nvPr/>
          </p:nvCxnSpPr>
          <p:spPr>
            <a:xfrm flipH="1" flipV="1">
              <a:off x="3548020" y="4582885"/>
              <a:ext cx="7668715" cy="1211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ABDDABF9-6F78-4FF1-A589-87E4F57EC197}"/>
                </a:ext>
              </a:extLst>
            </p:cNvPr>
            <p:cNvSpPr/>
            <p:nvPr/>
          </p:nvSpPr>
          <p:spPr>
            <a:xfrm flipH="1">
              <a:off x="1700438" y="2674771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4F9E4E40-F18F-4FAC-BB22-9953721FFA2B}"/>
                </a:ext>
              </a:extLst>
            </p:cNvPr>
            <p:cNvSpPr/>
            <p:nvPr/>
          </p:nvSpPr>
          <p:spPr>
            <a:xfrm flipH="1">
              <a:off x="3200425" y="2682550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972E3C77-6C5D-4822-8F8E-646B91F3039E}"/>
                </a:ext>
              </a:extLst>
            </p:cNvPr>
            <p:cNvSpPr/>
            <p:nvPr/>
          </p:nvSpPr>
          <p:spPr>
            <a:xfrm flipH="1">
              <a:off x="4744335" y="2674771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B162A9AB-4A74-455E-98E3-15942139B3B1}"/>
                </a:ext>
              </a:extLst>
            </p:cNvPr>
            <p:cNvSpPr/>
            <p:nvPr/>
          </p:nvSpPr>
          <p:spPr>
            <a:xfrm flipH="1">
              <a:off x="6312331" y="2668390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EFF87D15-F257-43F8-BD13-8E65079F25D5}"/>
                </a:ext>
              </a:extLst>
            </p:cNvPr>
            <p:cNvSpPr/>
            <p:nvPr/>
          </p:nvSpPr>
          <p:spPr>
            <a:xfrm flipH="1">
              <a:off x="10869140" y="2682550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橢圓 96">
              <a:extLst>
                <a:ext uri="{FF2B5EF4-FFF2-40B4-BE49-F238E27FC236}">
                  <a16:creationId xmlns:a16="http://schemas.microsoft.com/office/drawing/2014/main" id="{4AFD6D2D-6A1A-4523-8088-CD677A8EEB44}"/>
                </a:ext>
              </a:extLst>
            </p:cNvPr>
            <p:cNvSpPr/>
            <p:nvPr/>
          </p:nvSpPr>
          <p:spPr>
            <a:xfrm flipH="1">
              <a:off x="7765485" y="2682550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橢圓 97">
              <a:extLst>
                <a:ext uri="{FF2B5EF4-FFF2-40B4-BE49-F238E27FC236}">
                  <a16:creationId xmlns:a16="http://schemas.microsoft.com/office/drawing/2014/main" id="{34BBFFA4-3821-4D7A-9E11-6C0C90AF95FA}"/>
                </a:ext>
              </a:extLst>
            </p:cNvPr>
            <p:cNvSpPr/>
            <p:nvPr/>
          </p:nvSpPr>
          <p:spPr>
            <a:xfrm flipH="1">
              <a:off x="9389467" y="2682550"/>
              <a:ext cx="999991" cy="5411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C7881570-FE05-4B5A-8A5F-B2D13FC535E8}"/>
                </a:ext>
              </a:extLst>
            </p:cNvPr>
            <p:cNvSpPr/>
            <p:nvPr/>
          </p:nvSpPr>
          <p:spPr>
            <a:xfrm>
              <a:off x="1703097" y="274175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無危物種</a:t>
              </a: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6FEFF2FF-4190-429C-82DC-265087C394C4}"/>
                </a:ext>
              </a:extLst>
            </p:cNvPr>
            <p:cNvSpPr/>
            <p:nvPr/>
          </p:nvSpPr>
          <p:spPr>
            <a:xfrm>
              <a:off x="2868438" y="2736182"/>
              <a:ext cx="1670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IUCN紅色名錄</a:t>
              </a: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B79ECFEE-EF43-4B64-9AEF-4157DF01CAB4}"/>
                </a:ext>
              </a:extLst>
            </p:cNvPr>
            <p:cNvSpPr/>
            <p:nvPr/>
          </p:nvSpPr>
          <p:spPr>
            <a:xfrm>
              <a:off x="4585655" y="272356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澳雨蛙亞科</a:t>
              </a: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E2D10F7C-2365-4183-94BE-6639CD34BE15}"/>
                </a:ext>
              </a:extLst>
            </p:cNvPr>
            <p:cNvSpPr/>
            <p:nvPr/>
          </p:nvSpPr>
          <p:spPr>
            <a:xfrm>
              <a:off x="6285755" y="2730843"/>
              <a:ext cx="1107996" cy="339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/>
                <a:t>滅絕物種</a:t>
              </a:r>
              <a:endParaRPr lang="zh-TW" altLang="zh-TW" b="1" dirty="0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DAC3C1BD-EB59-4A33-A0AA-3294A32D8192}"/>
                </a:ext>
              </a:extLst>
            </p:cNvPr>
            <p:cNvSpPr/>
            <p:nvPr/>
          </p:nvSpPr>
          <p:spPr>
            <a:xfrm>
              <a:off x="7507812" y="2738968"/>
              <a:ext cx="15696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澳大利亞動物</a:t>
              </a:r>
            </a:p>
            <a:p>
              <a:endParaRPr lang="zh-TW" altLang="zh-TW" b="1" dirty="0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069A367E-E02D-4607-B14A-AA5BDEE6C479}"/>
                </a:ext>
              </a:extLst>
            </p:cNvPr>
            <p:cNvSpPr/>
            <p:nvPr/>
          </p:nvSpPr>
          <p:spPr>
            <a:xfrm>
              <a:off x="9471070" y="2704905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b="1" dirty="0"/>
                <a:t>兩棲類</a:t>
              </a: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8E1027DF-66C5-4844-B518-0B0065540B7E}"/>
                </a:ext>
              </a:extLst>
            </p:cNvPr>
            <p:cNvSpPr/>
            <p:nvPr/>
          </p:nvSpPr>
          <p:spPr>
            <a:xfrm>
              <a:off x="10902170" y="2740976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/>
                <a:t>龜膽科</a:t>
              </a:r>
              <a:endParaRPr lang="zh-TW" altLang="zh-TW" b="1" dirty="0"/>
            </a:p>
          </p:txBody>
        </p:sp>
        <p:cxnSp>
          <p:nvCxnSpPr>
            <p:cNvPr id="110" name="直線單箭頭接點 109">
              <a:extLst>
                <a:ext uri="{FF2B5EF4-FFF2-40B4-BE49-F238E27FC236}">
                  <a16:creationId xmlns:a16="http://schemas.microsoft.com/office/drawing/2014/main" id="{6C2A1952-4FE7-4218-8D20-A662D27028D1}"/>
                </a:ext>
              </a:extLst>
            </p:cNvPr>
            <p:cNvCxnSpPr>
              <a:stCxn id="26" idx="0"/>
              <a:endCxn id="92" idx="4"/>
            </p:cNvCxnSpPr>
            <p:nvPr/>
          </p:nvCxnSpPr>
          <p:spPr>
            <a:xfrm flipV="1">
              <a:off x="2048033" y="3215943"/>
              <a:ext cx="152400" cy="81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線單箭頭接點 113">
              <a:extLst>
                <a:ext uri="{FF2B5EF4-FFF2-40B4-BE49-F238E27FC236}">
                  <a16:creationId xmlns:a16="http://schemas.microsoft.com/office/drawing/2014/main" id="{238DBDAE-6A42-4C3E-AFC8-EAB1E18FCD9E}"/>
                </a:ext>
              </a:extLst>
            </p:cNvPr>
            <p:cNvCxnSpPr>
              <a:stCxn id="26" idx="0"/>
              <a:endCxn id="93" idx="4"/>
            </p:cNvCxnSpPr>
            <p:nvPr/>
          </p:nvCxnSpPr>
          <p:spPr>
            <a:xfrm flipV="1">
              <a:off x="2048033" y="3223722"/>
              <a:ext cx="1652387" cy="8102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線單箭頭接點 115">
              <a:extLst>
                <a:ext uri="{FF2B5EF4-FFF2-40B4-BE49-F238E27FC236}">
                  <a16:creationId xmlns:a16="http://schemas.microsoft.com/office/drawing/2014/main" id="{65D6CF3A-23E8-4748-B76D-884AF5BB38DB}"/>
                </a:ext>
              </a:extLst>
            </p:cNvPr>
            <p:cNvCxnSpPr>
              <a:stCxn id="27" idx="0"/>
              <a:endCxn id="94" idx="4"/>
            </p:cNvCxnSpPr>
            <p:nvPr/>
          </p:nvCxnSpPr>
          <p:spPr>
            <a:xfrm flipV="1">
              <a:off x="3548020" y="3215943"/>
              <a:ext cx="1696310" cy="8257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77B0481F-276C-47C4-BD22-2AA755BC5ACD}"/>
                </a:ext>
              </a:extLst>
            </p:cNvPr>
            <p:cNvCxnSpPr>
              <a:stCxn id="29" idx="0"/>
            </p:cNvCxnSpPr>
            <p:nvPr/>
          </p:nvCxnSpPr>
          <p:spPr>
            <a:xfrm flipV="1">
              <a:off x="6659926" y="3237150"/>
              <a:ext cx="1542614" cy="790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線單箭頭接點 124">
              <a:extLst>
                <a:ext uri="{FF2B5EF4-FFF2-40B4-BE49-F238E27FC236}">
                  <a16:creationId xmlns:a16="http://schemas.microsoft.com/office/drawing/2014/main" id="{099E57EA-611D-496F-8936-A9C41ED6EDD9}"/>
                </a:ext>
              </a:extLst>
            </p:cNvPr>
            <p:cNvCxnSpPr>
              <a:stCxn id="29" idx="0"/>
              <a:endCxn id="98" idx="4"/>
            </p:cNvCxnSpPr>
            <p:nvPr/>
          </p:nvCxnSpPr>
          <p:spPr>
            <a:xfrm flipV="1">
              <a:off x="6659926" y="3223722"/>
              <a:ext cx="3229536" cy="8038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線單箭頭接點 126">
              <a:extLst>
                <a:ext uri="{FF2B5EF4-FFF2-40B4-BE49-F238E27FC236}">
                  <a16:creationId xmlns:a16="http://schemas.microsoft.com/office/drawing/2014/main" id="{D492A091-C957-44AD-9DE8-2EE4D0686B85}"/>
                </a:ext>
              </a:extLst>
            </p:cNvPr>
            <p:cNvCxnSpPr>
              <a:stCxn id="31" idx="0"/>
              <a:endCxn id="96" idx="4"/>
            </p:cNvCxnSpPr>
            <p:nvPr/>
          </p:nvCxnSpPr>
          <p:spPr>
            <a:xfrm flipV="1">
              <a:off x="8113080" y="3223722"/>
              <a:ext cx="3256055" cy="81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直線單箭頭接點 128">
              <a:extLst>
                <a:ext uri="{FF2B5EF4-FFF2-40B4-BE49-F238E27FC236}">
                  <a16:creationId xmlns:a16="http://schemas.microsoft.com/office/drawing/2014/main" id="{7B72A88A-21AF-47EF-A331-A17B0C26F520}"/>
                </a:ext>
              </a:extLst>
            </p:cNvPr>
            <p:cNvCxnSpPr>
              <a:cxnSpLocks/>
              <a:stCxn id="32" idx="0"/>
              <a:endCxn id="96" idx="4"/>
            </p:cNvCxnSpPr>
            <p:nvPr/>
          </p:nvCxnSpPr>
          <p:spPr>
            <a:xfrm flipV="1">
              <a:off x="9737062" y="3223722"/>
              <a:ext cx="1632073" cy="81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直線單箭頭接點 131">
              <a:extLst>
                <a:ext uri="{FF2B5EF4-FFF2-40B4-BE49-F238E27FC236}">
                  <a16:creationId xmlns:a16="http://schemas.microsoft.com/office/drawing/2014/main" id="{E90967C0-D210-4C05-BD7E-00EBA05C8996}"/>
                </a:ext>
              </a:extLst>
            </p:cNvPr>
            <p:cNvCxnSpPr>
              <a:stCxn id="30" idx="0"/>
              <a:endCxn id="93" idx="4"/>
            </p:cNvCxnSpPr>
            <p:nvPr/>
          </p:nvCxnSpPr>
          <p:spPr>
            <a:xfrm flipH="1" flipV="1">
              <a:off x="3700420" y="3223722"/>
              <a:ext cx="7516315" cy="81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3" name="文字方塊 132">
            <a:extLst>
              <a:ext uri="{FF2B5EF4-FFF2-40B4-BE49-F238E27FC236}">
                <a16:creationId xmlns:a16="http://schemas.microsoft.com/office/drawing/2014/main" id="{7C37BE7F-D92C-45DC-985A-ADAB1AEA9E97}"/>
              </a:ext>
            </a:extLst>
          </p:cNvPr>
          <p:cNvSpPr txBox="1"/>
          <p:nvPr/>
        </p:nvSpPr>
        <p:spPr>
          <a:xfrm>
            <a:off x="97655" y="5880230"/>
            <a:ext cx="7850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Entity</a:t>
            </a:r>
            <a:endParaRPr lang="zh-TW" altLang="en-US" dirty="0"/>
          </a:p>
        </p:txBody>
      </p:sp>
      <p:sp>
        <p:nvSpPr>
          <p:cNvPr id="139" name="弧形 138">
            <a:extLst>
              <a:ext uri="{FF2B5EF4-FFF2-40B4-BE49-F238E27FC236}">
                <a16:creationId xmlns:a16="http://schemas.microsoft.com/office/drawing/2014/main" id="{51CE6E72-B2CF-46E4-A8A0-7941EFC92286}"/>
              </a:ext>
            </a:extLst>
          </p:cNvPr>
          <p:cNvSpPr/>
          <p:nvPr/>
        </p:nvSpPr>
        <p:spPr>
          <a:xfrm rot="13364758">
            <a:off x="1047158" y="2254553"/>
            <a:ext cx="1939178" cy="2267852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B7486501-6242-4066-8DC6-BC72504FFB67}"/>
              </a:ext>
            </a:extLst>
          </p:cNvPr>
          <p:cNvSpPr txBox="1"/>
          <p:nvPr/>
        </p:nvSpPr>
        <p:spPr>
          <a:xfrm>
            <a:off x="22736" y="3251437"/>
            <a:ext cx="13180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Category</a:t>
            </a:r>
            <a:endParaRPr lang="zh-TW" altLang="en-US" dirty="0"/>
          </a:p>
        </p:txBody>
      </p:sp>
      <p:grpSp>
        <p:nvGrpSpPr>
          <p:cNvPr id="143" name="群組 142">
            <a:extLst>
              <a:ext uri="{FF2B5EF4-FFF2-40B4-BE49-F238E27FC236}">
                <a16:creationId xmlns:a16="http://schemas.microsoft.com/office/drawing/2014/main" id="{617B1181-07E5-4D22-A7BE-4FD30CE28AEB}"/>
              </a:ext>
            </a:extLst>
          </p:cNvPr>
          <p:cNvGrpSpPr/>
          <p:nvPr/>
        </p:nvGrpSpPr>
        <p:grpSpPr>
          <a:xfrm>
            <a:off x="4625495" y="5598367"/>
            <a:ext cx="2160960" cy="939025"/>
            <a:chOff x="4625495" y="5598367"/>
            <a:chExt cx="2160960" cy="939025"/>
          </a:xfrm>
        </p:grpSpPr>
        <p:sp>
          <p:nvSpPr>
            <p:cNvPr id="141" name="橢圓 140">
              <a:extLst>
                <a:ext uri="{FF2B5EF4-FFF2-40B4-BE49-F238E27FC236}">
                  <a16:creationId xmlns:a16="http://schemas.microsoft.com/office/drawing/2014/main" id="{CE069509-69C8-4C93-8914-702834151DF5}"/>
                </a:ext>
              </a:extLst>
            </p:cNvPr>
            <p:cNvSpPr/>
            <p:nvPr/>
          </p:nvSpPr>
          <p:spPr>
            <a:xfrm>
              <a:off x="4625495" y="5598367"/>
              <a:ext cx="2160960" cy="9390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E5F5989B-7A94-40ED-B1E0-5F8F5A614658}"/>
                </a:ext>
              </a:extLst>
            </p:cNvPr>
            <p:cNvSpPr/>
            <p:nvPr/>
          </p:nvSpPr>
          <p:spPr>
            <a:xfrm>
              <a:off x="5021111" y="5686869"/>
              <a:ext cx="1495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rgbClr val="FF0000"/>
                  </a:solidFill>
                </a:rPr>
                <a:t>New entity</a:t>
              </a:r>
            </a:p>
            <a:p>
              <a:r>
                <a:rPr lang="zh-TW" altLang="zh-TW" sz="2000" b="1" dirty="0">
                  <a:solidFill>
                    <a:srgbClr val="FF0000"/>
                  </a:solidFill>
                </a:rPr>
                <a:t>大雨蛙</a:t>
              </a:r>
            </a:p>
          </p:txBody>
        </p:sp>
      </p:grpSp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731376B8-E099-4C0F-9E38-4CFEEA820EA8}"/>
              </a:ext>
            </a:extLst>
          </p:cNvPr>
          <p:cNvCxnSpPr>
            <a:stCxn id="141" idx="0"/>
            <a:endCxn id="26" idx="4"/>
          </p:cNvCxnSpPr>
          <p:nvPr/>
        </p:nvCxnSpPr>
        <p:spPr>
          <a:xfrm flipH="1" flipV="1">
            <a:off x="2048033" y="4418415"/>
            <a:ext cx="3657942" cy="11799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>
            <a:extLst>
              <a:ext uri="{FF2B5EF4-FFF2-40B4-BE49-F238E27FC236}">
                <a16:creationId xmlns:a16="http://schemas.microsoft.com/office/drawing/2014/main" id="{7E9906EF-AB5F-4406-BC2F-FE0BD7F236CF}"/>
              </a:ext>
            </a:extLst>
          </p:cNvPr>
          <p:cNvCxnSpPr>
            <a:stCxn id="141" idx="0"/>
            <a:endCxn id="27" idx="4"/>
          </p:cNvCxnSpPr>
          <p:nvPr/>
        </p:nvCxnSpPr>
        <p:spPr>
          <a:xfrm flipH="1" flipV="1">
            <a:off x="3548020" y="4426887"/>
            <a:ext cx="2157955" cy="1171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11BAC7DD-17AD-4A2C-841C-AE5957E8479A}"/>
              </a:ext>
            </a:extLst>
          </p:cNvPr>
          <p:cNvCxnSpPr>
            <a:stCxn id="30" idx="0"/>
            <a:endCxn id="95" idx="4"/>
          </p:cNvCxnSpPr>
          <p:nvPr/>
        </p:nvCxnSpPr>
        <p:spPr>
          <a:xfrm flipH="1" flipV="1">
            <a:off x="6812326" y="2931325"/>
            <a:ext cx="4404409" cy="90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6032D5E1-0395-4F70-BCBF-6EA7CC72E998}"/>
              </a:ext>
            </a:extLst>
          </p:cNvPr>
          <p:cNvCxnSpPr>
            <a:stCxn id="18" idx="0"/>
            <a:endCxn id="94" idx="4"/>
          </p:cNvCxnSpPr>
          <p:nvPr/>
        </p:nvCxnSpPr>
        <p:spPr>
          <a:xfrm flipV="1">
            <a:off x="1548037" y="2938274"/>
            <a:ext cx="3696293" cy="280786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60342" y="2008800"/>
            <a:ext cx="10471317" cy="374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Wingdings 3" charset="2"/>
              <a:buNone/>
            </a:pPr>
            <a:r>
              <a:rPr lang="en-US" altLang="zh-TW" sz="3200" dirty="0">
                <a:solidFill>
                  <a:srgbClr val="00B0F0"/>
                </a:solidFill>
              </a:rPr>
              <a:t>Challenges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rgbClr val="FF0000"/>
                </a:solidFill>
              </a:rPr>
              <a:t>Detection of previously unknown entities </a:t>
            </a:r>
            <a:r>
              <a:rPr lang="en-US" altLang="zh-TW" sz="3200" dirty="0">
                <a:solidFill>
                  <a:schemeClr val="tx1"/>
                </a:solidFill>
              </a:rPr>
              <a:t>or concepts.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rgbClr val="FF0000"/>
                </a:solidFill>
              </a:rPr>
              <a:t>Insertion of the new concepts into the knowledge structure</a:t>
            </a:r>
            <a:r>
              <a:rPr lang="en-US" altLang="zh-TW" sz="3200" dirty="0">
                <a:solidFill>
                  <a:schemeClr val="tx1"/>
                </a:solidFill>
              </a:rPr>
              <a:t>, respecting the semantic integrity of the created relationships    </a:t>
            </a:r>
          </a:p>
        </p:txBody>
      </p:sp>
    </p:spTree>
    <p:extLst>
      <p:ext uri="{BB962C8B-B14F-4D97-AF65-F5344CB8AC3E}">
        <p14:creationId xmlns:p14="http://schemas.microsoft.com/office/powerpoint/2010/main" val="346399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66C056-458D-42FF-A255-936BC67C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82E023D-2999-4AEF-A2BB-15B29B04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3" y="507219"/>
            <a:ext cx="8458200" cy="709613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E178B0B-CC01-448C-8CED-063FD3FAFD4B}"/>
              </a:ext>
            </a:extLst>
          </p:cNvPr>
          <p:cNvSpPr txBox="1">
            <a:spLocks/>
          </p:cNvSpPr>
          <p:nvPr/>
        </p:nvSpPr>
        <p:spPr>
          <a:xfrm>
            <a:off x="860342" y="1514274"/>
            <a:ext cx="10471317" cy="4553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altLang="zh-TW" sz="3200" dirty="0">
                <a:solidFill>
                  <a:srgbClr val="00B0F0"/>
                </a:solidFill>
              </a:rPr>
              <a:t>Problem definition &amp;  Framework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chemeClr val="tx1"/>
                </a:solidFill>
              </a:rPr>
              <a:t>Input</a:t>
            </a:r>
          </a:p>
          <a:p>
            <a:pPr marL="857250" lvl="1" indent="-514350">
              <a:buClrTx/>
              <a:buFont typeface="Wingdings" panose="05000000000000000000" pitchFamily="2" charset="2"/>
              <a:buAutoNum type="circleNumWdWhitePlain"/>
            </a:pPr>
            <a:r>
              <a:rPr lang="en-US" altLang="zh-TW" sz="3000" dirty="0">
                <a:solidFill>
                  <a:schemeClr val="tx1"/>
                </a:solidFill>
              </a:rPr>
              <a:t>A </a:t>
            </a:r>
            <a:r>
              <a:rPr lang="en-US" altLang="zh-TW" sz="3000" dirty="0">
                <a:solidFill>
                  <a:srgbClr val="FF0000"/>
                </a:solidFill>
              </a:rPr>
              <a:t>corpus</a:t>
            </a:r>
            <a:r>
              <a:rPr lang="en-US" altLang="zh-TW" sz="3000" dirty="0">
                <a:solidFill>
                  <a:schemeClr val="tx1"/>
                </a:solidFill>
              </a:rPr>
              <a:t> of unseen, unlabeled, unstructured </a:t>
            </a:r>
            <a:r>
              <a:rPr lang="en-US" altLang="zh-TW" sz="3000" dirty="0">
                <a:solidFill>
                  <a:srgbClr val="FF0000"/>
                </a:solidFill>
              </a:rPr>
              <a:t>text documents containing a set of new concepts X</a:t>
            </a:r>
            <a:r>
              <a:rPr lang="en-US" altLang="zh-TW" sz="3000" dirty="0">
                <a:solidFill>
                  <a:schemeClr val="tx1"/>
                </a:solidFill>
              </a:rPr>
              <a:t>.</a:t>
            </a:r>
          </a:p>
          <a:p>
            <a:pPr marL="857250" lvl="1" indent="-514350">
              <a:buClrTx/>
              <a:buFont typeface="Wingdings" panose="05000000000000000000" pitchFamily="2" charset="2"/>
              <a:buAutoNum type="circleNumWdWhitePlain"/>
            </a:pPr>
            <a:r>
              <a:rPr lang="en-US" altLang="zh-TW" sz="3000" dirty="0">
                <a:solidFill>
                  <a:schemeClr val="tx1"/>
                </a:solidFill>
              </a:rPr>
              <a:t>A </a:t>
            </a:r>
            <a:r>
              <a:rPr lang="en-US" altLang="zh-TW" sz="3000" dirty="0">
                <a:solidFill>
                  <a:srgbClr val="FF0000"/>
                </a:solidFill>
              </a:rPr>
              <a:t>taxonomic hierarchy </a:t>
            </a:r>
            <a:r>
              <a:rPr lang="en-US" altLang="zh-TW" sz="3000" dirty="0">
                <a:solidFill>
                  <a:schemeClr val="tx1"/>
                </a:solidFill>
              </a:rPr>
              <a:t>of categories and entities, T.</a:t>
            </a:r>
          </a:p>
          <a:p>
            <a:pPr marL="857250" lvl="1" indent="-514350">
              <a:buClrTx/>
              <a:buFont typeface="Wingdings" panose="05000000000000000000" pitchFamily="2" charset="2"/>
              <a:buAutoNum type="circleNumWdWhitePlain"/>
            </a:pPr>
            <a:r>
              <a:rPr lang="en-US" altLang="zh-TW" sz="3000" dirty="0">
                <a:solidFill>
                  <a:schemeClr val="tx1"/>
                </a:solidFill>
              </a:rPr>
              <a:t>A corpus of </a:t>
            </a:r>
            <a:r>
              <a:rPr lang="en-US" altLang="zh-TW" sz="3000" dirty="0">
                <a:solidFill>
                  <a:srgbClr val="FF0000"/>
                </a:solidFill>
              </a:rPr>
              <a:t>text documents D associated with the concepts present in T</a:t>
            </a:r>
            <a:r>
              <a:rPr lang="en-US" altLang="zh-TW" sz="3000" dirty="0">
                <a:solidFill>
                  <a:schemeClr val="tx1"/>
                </a:solidFill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chemeClr val="tx1"/>
                </a:solidFill>
              </a:rPr>
              <a:t>Output</a:t>
            </a:r>
          </a:p>
          <a:p>
            <a:pPr marL="857250" lvl="1" indent="-514350">
              <a:buClrTx/>
              <a:buFont typeface="Wingdings" panose="05000000000000000000" pitchFamily="2" charset="2"/>
              <a:buAutoNum type="circleNumWdWhitePlain"/>
            </a:pPr>
            <a:r>
              <a:rPr lang="en-US" altLang="zh-TW" sz="3000" dirty="0">
                <a:solidFill>
                  <a:schemeClr val="tx1"/>
                </a:solidFill>
              </a:rPr>
              <a:t>If concept x not in T, then a solution x into T </a:t>
            </a:r>
            <a:r>
              <a:rPr lang="en-US" altLang="zh-TW" sz="3000" dirty="0">
                <a:solidFill>
                  <a:srgbClr val="FF0000"/>
                </a:solidFill>
              </a:rPr>
              <a:t>by outputting a set of semantically appropriate parents in T for x</a:t>
            </a:r>
            <a:r>
              <a:rPr lang="en-US" altLang="zh-TW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5CCE941-71A2-4ABE-B0B0-661612D55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23"/>
          <a:stretch/>
        </p:blipFill>
        <p:spPr>
          <a:xfrm>
            <a:off x="9680368" y="295731"/>
            <a:ext cx="2426736" cy="24794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B75E102-4847-4CF2-9052-94A1D1A4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959" y="1216832"/>
            <a:ext cx="5652083" cy="56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Method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4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45279" y="1175299"/>
            <a:ext cx="629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Find concepts and Taxonomic relations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96241" y="2466000"/>
            <a:ext cx="6654800" cy="374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Acquire the entities and categories </a:t>
            </a:r>
            <a:r>
              <a:rPr lang="en-US" altLang="zh-TW" sz="2400" dirty="0">
                <a:solidFill>
                  <a:srgbClr val="FF0000"/>
                </a:solidFill>
              </a:rPr>
              <a:t>from the given taxonomic structure </a:t>
            </a:r>
            <a:r>
              <a:rPr lang="en-US" altLang="zh-TW" sz="2400" dirty="0">
                <a:solidFill>
                  <a:schemeClr val="tx1"/>
                </a:solidFill>
              </a:rPr>
              <a:t>and utilize their </a:t>
            </a:r>
            <a:r>
              <a:rPr lang="en-US" altLang="zh-TW" sz="2400" dirty="0">
                <a:solidFill>
                  <a:srgbClr val="FF0000"/>
                </a:solidFill>
              </a:rPr>
              <a:t>ancestor-descendant relationships to construct T</a:t>
            </a:r>
            <a:r>
              <a:rPr lang="en-US" altLang="zh-TW" sz="24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</a:rPr>
              <a:t>Use </a:t>
            </a:r>
            <a:r>
              <a:rPr lang="en-US" altLang="zh-TW" sz="2400" dirty="0">
                <a:solidFill>
                  <a:srgbClr val="FF0000"/>
                </a:solidFill>
              </a:rPr>
              <a:t>Bi-LSTM and CRF </a:t>
            </a:r>
            <a:r>
              <a:rPr lang="en-US" altLang="zh-TW" sz="2400" dirty="0">
                <a:solidFill>
                  <a:schemeClr val="tx1"/>
                </a:solidFill>
              </a:rPr>
              <a:t>to </a:t>
            </a:r>
            <a:r>
              <a:rPr lang="en-US" altLang="zh-TW" sz="2400" dirty="0">
                <a:solidFill>
                  <a:srgbClr val="FF0000"/>
                </a:solidFill>
              </a:rPr>
              <a:t>extraction new concept </a:t>
            </a:r>
            <a:r>
              <a:rPr lang="en-US" altLang="zh-TW" sz="2400" dirty="0">
                <a:solidFill>
                  <a:schemeClr val="tx1"/>
                </a:solidFill>
              </a:rPr>
              <a:t>from text corpus.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977E4DF-B4C7-40F3-917E-A23FA84E800C}"/>
              </a:ext>
            </a:extLst>
          </p:cNvPr>
          <p:cNvGrpSpPr/>
          <p:nvPr/>
        </p:nvGrpSpPr>
        <p:grpSpPr>
          <a:xfrm>
            <a:off x="6837717" y="1626804"/>
            <a:ext cx="5262221" cy="5221036"/>
            <a:chOff x="6693400" y="1206022"/>
            <a:chExt cx="5389487" cy="5347306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8F1FFB98-587B-4C7D-9FB6-08610CCF7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535"/>
            <a:stretch/>
          </p:blipFill>
          <p:spPr>
            <a:xfrm>
              <a:off x="6693400" y="1206022"/>
              <a:ext cx="5362180" cy="2431174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0B4B390-E2DF-4AB4-8A91-544DE7850DCD}"/>
                </a:ext>
              </a:extLst>
            </p:cNvPr>
            <p:cNvSpPr/>
            <p:nvPr/>
          </p:nvSpPr>
          <p:spPr>
            <a:xfrm>
              <a:off x="6693400" y="3637196"/>
              <a:ext cx="5389487" cy="2916132"/>
            </a:xfrm>
            <a:prstGeom prst="rect">
              <a:avLst/>
            </a:prstGeom>
            <a:blipFill dpi="0" rotWithShape="1">
              <a:blip r:embed="rId3">
                <a:alphaModFix amt="33000"/>
              </a:blip>
              <a:srcRect/>
              <a:stretch>
                <a:fillRect t="-83876" b="-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68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45279" y="1175299"/>
            <a:ext cx="523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Learning concept representations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1173480" y="2215271"/>
            <a:ext cx="9845040" cy="262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</a:rPr>
              <a:t>Exist concept</a:t>
            </a:r>
          </a:p>
          <a:p>
            <a:pPr marL="800100" lvl="1" indent="-45720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rgbClr val="FF0000"/>
                </a:solidFill>
              </a:rPr>
              <a:t>Word2vec</a:t>
            </a:r>
            <a:r>
              <a:rPr lang="zh-TW" altLang="en-US" sz="2200" dirty="0">
                <a:solidFill>
                  <a:schemeClr val="tx1"/>
                </a:solidFill>
              </a:rPr>
              <a:t>：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800100" lvl="1" indent="-45720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rgbClr val="FF0000"/>
                </a:solidFill>
              </a:rPr>
              <a:t>Doc2vec</a:t>
            </a:r>
            <a:r>
              <a:rPr lang="zh-TW" altLang="en-US" sz="2200" dirty="0">
                <a:solidFill>
                  <a:schemeClr val="tx1"/>
                </a:solidFill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</a:rPr>
              <a:t>replace all occurrences of entity names  in the corpus D of existing text documents(</a:t>
            </a:r>
            <a:r>
              <a:rPr lang="en-US" altLang="zh-TW" sz="2200" dirty="0">
                <a:solidFill>
                  <a:srgbClr val="FF0000"/>
                </a:solidFill>
              </a:rPr>
              <a:t>removes  a great deal of ambiguity from the corpus</a:t>
            </a:r>
            <a:r>
              <a:rPr lang="en-US" altLang="zh-TW" sz="2200" dirty="0">
                <a:solidFill>
                  <a:schemeClr val="tx1"/>
                </a:solidFill>
              </a:rPr>
              <a:t>).</a:t>
            </a: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9DD9052C-BF8C-4446-BD0D-BEDF1EFB3F17}"/>
              </a:ext>
            </a:extLst>
          </p:cNvPr>
          <p:cNvGrpSpPr/>
          <p:nvPr/>
        </p:nvGrpSpPr>
        <p:grpSpPr>
          <a:xfrm>
            <a:off x="9175226" y="-44598"/>
            <a:ext cx="2800066" cy="2789576"/>
            <a:chOff x="6548432" y="1465945"/>
            <a:chExt cx="4748189" cy="47304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C0FA2C9-9481-4A3D-9BA8-7815173A1A5B}"/>
                </a:ext>
              </a:extLst>
            </p:cNvPr>
            <p:cNvSpPr/>
            <p:nvPr/>
          </p:nvSpPr>
          <p:spPr>
            <a:xfrm>
              <a:off x="6548432" y="1465945"/>
              <a:ext cx="4744800" cy="4730400"/>
            </a:xfrm>
            <a:prstGeom prst="rect">
              <a:avLst/>
            </a:prstGeom>
            <a:blipFill dpi="0" rotWithShape="1">
              <a:blip r:embed="rId2">
                <a:alphaModFix amt="33000"/>
              </a:blip>
              <a:srcRect/>
              <a:stretch>
                <a:fillRect b="-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8658D00A-C563-4B13-B45C-1A704E455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36" b="41623"/>
            <a:stretch/>
          </p:blipFill>
          <p:spPr>
            <a:xfrm>
              <a:off x="6553200" y="3552229"/>
              <a:ext cx="4743421" cy="664171"/>
            </a:xfrm>
            <a:prstGeom prst="rect">
              <a:avLst/>
            </a:prstGeom>
          </p:spPr>
        </p:pic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A920B9DA-0216-4B7C-9633-3B65ED31E504}"/>
              </a:ext>
            </a:extLst>
          </p:cNvPr>
          <p:cNvGrpSpPr/>
          <p:nvPr/>
        </p:nvGrpSpPr>
        <p:grpSpPr>
          <a:xfrm>
            <a:off x="3752239" y="2756888"/>
            <a:ext cx="8246721" cy="704850"/>
            <a:chOff x="3945279" y="2756888"/>
            <a:chExt cx="8246721" cy="704850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7E5937E2-09CF-4A99-8A73-7BD2757B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5279" y="2851279"/>
              <a:ext cx="4912971" cy="541763"/>
            </a:xfrm>
            <a:prstGeom prst="rect">
              <a:avLst/>
            </a:prstGeom>
          </p:spPr>
        </p:pic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8B19121-2338-49FA-A662-549D81C2EA93}"/>
                </a:ext>
              </a:extLst>
            </p:cNvPr>
            <p:cNvGrpSpPr/>
            <p:nvPr/>
          </p:nvGrpSpPr>
          <p:grpSpPr>
            <a:xfrm>
              <a:off x="8858250" y="2756888"/>
              <a:ext cx="3333750" cy="704850"/>
              <a:chOff x="8858250" y="2756888"/>
              <a:chExt cx="3333750" cy="704850"/>
            </a:xfrm>
          </p:grpSpPr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4B7952F3-2EF6-43BD-815D-8016ECEC5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8250" y="2756888"/>
                <a:ext cx="3333750" cy="704850"/>
              </a:xfrm>
              <a:prstGeom prst="rect">
                <a:avLst/>
              </a:prstGeom>
            </p:spPr>
          </p:pic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72B76ADC-6D25-4E4B-81E9-075B1F7267DB}"/>
                  </a:ext>
                </a:extLst>
              </p:cNvPr>
              <p:cNvSpPr/>
              <p:nvPr/>
            </p:nvSpPr>
            <p:spPr>
              <a:xfrm>
                <a:off x="9052560" y="2769999"/>
                <a:ext cx="3139440" cy="66125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EB6B43CB-D483-4533-A70B-6446B68D62EE}"/>
              </a:ext>
            </a:extLst>
          </p:cNvPr>
          <p:cNvGrpSpPr/>
          <p:nvPr/>
        </p:nvGrpSpPr>
        <p:grpSpPr>
          <a:xfrm>
            <a:off x="-69653" y="3068320"/>
            <a:ext cx="1664773" cy="1605280"/>
            <a:chOff x="-69653" y="3068320"/>
            <a:chExt cx="1664773" cy="1605280"/>
          </a:xfrm>
        </p:grpSpPr>
        <p:sp>
          <p:nvSpPr>
            <p:cNvPr id="40" name="左大括弧 39">
              <a:extLst>
                <a:ext uri="{FF2B5EF4-FFF2-40B4-BE49-F238E27FC236}">
                  <a16:creationId xmlns:a16="http://schemas.microsoft.com/office/drawing/2014/main" id="{38A8D40E-C70F-4E98-B5DD-8D65492DF320}"/>
                </a:ext>
              </a:extLst>
            </p:cNvPr>
            <p:cNvSpPr/>
            <p:nvPr/>
          </p:nvSpPr>
          <p:spPr>
            <a:xfrm>
              <a:off x="1259840" y="3068320"/>
              <a:ext cx="335280" cy="160528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4A8CC92-05AE-4A97-9B4F-A17FFD39382C}"/>
                </a:ext>
              </a:extLst>
            </p:cNvPr>
            <p:cNvSpPr txBox="1"/>
            <p:nvPr/>
          </p:nvSpPr>
          <p:spPr>
            <a:xfrm>
              <a:off x="-69653" y="3686294"/>
              <a:ext cx="1493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Aggregate</a:t>
              </a:r>
              <a:endParaRPr lang="zh-TW" altLang="en-US" dirty="0"/>
            </a:p>
          </p:txBody>
        </p:sp>
      </p:grpSp>
      <p:sp>
        <p:nvSpPr>
          <p:cNvPr id="43" name="內容版面配置區 2">
            <a:extLst>
              <a:ext uri="{FF2B5EF4-FFF2-40B4-BE49-F238E27FC236}">
                <a16:creationId xmlns:a16="http://schemas.microsoft.com/office/drawing/2014/main" id="{BE9B5E22-CFE0-4DD2-96C4-392BB7E85753}"/>
              </a:ext>
            </a:extLst>
          </p:cNvPr>
          <p:cNvSpPr txBox="1">
            <a:spLocks/>
          </p:cNvSpPr>
          <p:nvPr/>
        </p:nvSpPr>
        <p:spPr>
          <a:xfrm>
            <a:off x="1259840" y="4794308"/>
            <a:ext cx="11196320" cy="206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200" b="1" dirty="0">
                <a:solidFill>
                  <a:schemeClr val="tx1"/>
                </a:solidFill>
              </a:rPr>
              <a:t>New concept</a:t>
            </a:r>
          </a:p>
          <a:p>
            <a:pPr marL="800100" lvl="1" indent="-45720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rgbClr val="FF0000"/>
                </a:solidFill>
              </a:rPr>
              <a:t>Word2vec</a:t>
            </a:r>
            <a:r>
              <a:rPr lang="zh-TW" altLang="en-US" sz="2200" dirty="0">
                <a:solidFill>
                  <a:schemeClr val="tx1"/>
                </a:solidFill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</a:rPr>
              <a:t>add the </a:t>
            </a:r>
            <a:r>
              <a:rPr lang="en-US" altLang="zh-TW" sz="2200" dirty="0" err="1">
                <a:solidFill>
                  <a:srgbClr val="FF0000"/>
                </a:solidFill>
              </a:rPr>
              <a:t>tf</a:t>
            </a:r>
            <a:r>
              <a:rPr lang="en-US" altLang="zh-TW" sz="2200" dirty="0">
                <a:solidFill>
                  <a:srgbClr val="FF0000"/>
                </a:solidFill>
              </a:rPr>
              <a:t>-weighted sum of its context terms</a:t>
            </a:r>
            <a:r>
              <a:rPr lang="en-US" altLang="zh-TW" sz="2200" dirty="0">
                <a:solidFill>
                  <a:schemeClr val="tx1"/>
                </a:solidFill>
              </a:rPr>
              <a:t>.(approximate)</a:t>
            </a:r>
          </a:p>
          <a:p>
            <a:pPr marL="800100" lvl="1" indent="-45720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AutoNum type="circleNumWdWhitePlain"/>
            </a:pPr>
            <a:r>
              <a:rPr lang="en-US" altLang="zh-TW" sz="2200" dirty="0">
                <a:solidFill>
                  <a:schemeClr val="tx1"/>
                </a:solidFill>
              </a:rPr>
              <a:t>Doc2vec</a:t>
            </a:r>
            <a:r>
              <a:rPr lang="zh-TW" altLang="en-US" sz="2200" dirty="0">
                <a:solidFill>
                  <a:schemeClr val="tx1"/>
                </a:solidFill>
              </a:rPr>
              <a:t>：</a:t>
            </a:r>
            <a:r>
              <a:rPr lang="en-US" altLang="zh-TW" sz="2200" dirty="0">
                <a:solidFill>
                  <a:srgbClr val="FF0000"/>
                </a:solidFill>
              </a:rPr>
              <a:t>generate c</a:t>
            </a:r>
            <a:r>
              <a:rPr lang="en-US" altLang="zh-TW" sz="2200" dirty="0">
                <a:solidFill>
                  <a:schemeClr val="tx1"/>
                </a:solidFill>
              </a:rPr>
              <a:t> as targets and </a:t>
            </a:r>
            <a:r>
              <a:rPr lang="en-US" altLang="zh-TW" sz="2200" dirty="0">
                <a:solidFill>
                  <a:srgbClr val="FF0000"/>
                </a:solidFill>
              </a:rPr>
              <a:t>infer a doc2vec </a:t>
            </a:r>
            <a:r>
              <a:rPr lang="en-US" altLang="zh-TW" sz="2200" dirty="0">
                <a:solidFill>
                  <a:schemeClr val="tx1"/>
                </a:solidFill>
              </a:rPr>
              <a:t>by keeping the </a:t>
            </a:r>
            <a:r>
              <a:rPr lang="en-US" altLang="zh-TW" sz="2200" dirty="0">
                <a:solidFill>
                  <a:srgbClr val="FF0000"/>
                </a:solidFill>
              </a:rPr>
              <a:t>current doc2vec model</a:t>
            </a:r>
            <a:r>
              <a:rPr lang="en-US" altLang="zh-TW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8EEBA14-0558-4082-A374-D7E9166CF9E7}"/>
              </a:ext>
            </a:extLst>
          </p:cNvPr>
          <p:cNvSpPr/>
          <p:nvPr/>
        </p:nvSpPr>
        <p:spPr>
          <a:xfrm>
            <a:off x="218707" y="188417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hlinkClick r:id="rId5"/>
              </a:rPr>
              <a:t>doc2vec</a:t>
            </a:r>
            <a:r>
              <a:rPr lang="zh-TW" altLang="en-US" sz="2000" dirty="0">
                <a:hlinkClick r:id="rId5"/>
              </a:rPr>
              <a:t>解說</a:t>
            </a:r>
            <a:endParaRPr lang="zh-TW" altLang="en-US" sz="2000" dirty="0"/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1D9C35AF-08CB-4736-90E8-8A6A12EC5399}"/>
              </a:ext>
            </a:extLst>
          </p:cNvPr>
          <p:cNvGrpSpPr/>
          <p:nvPr/>
        </p:nvGrpSpPr>
        <p:grpSpPr>
          <a:xfrm>
            <a:off x="-69653" y="5435209"/>
            <a:ext cx="1664773" cy="1354964"/>
            <a:chOff x="-69653" y="3068320"/>
            <a:chExt cx="1664773" cy="1605280"/>
          </a:xfrm>
        </p:grpSpPr>
        <p:sp>
          <p:nvSpPr>
            <p:cNvPr id="49" name="左大括弧 48">
              <a:extLst>
                <a:ext uri="{FF2B5EF4-FFF2-40B4-BE49-F238E27FC236}">
                  <a16:creationId xmlns:a16="http://schemas.microsoft.com/office/drawing/2014/main" id="{B868210D-48F4-490D-9B47-1A31661360E2}"/>
                </a:ext>
              </a:extLst>
            </p:cNvPr>
            <p:cNvSpPr/>
            <p:nvPr/>
          </p:nvSpPr>
          <p:spPr>
            <a:xfrm>
              <a:off x="1259840" y="3068320"/>
              <a:ext cx="335280" cy="160528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EA7013CE-8A2F-4002-A3A1-3370A542FA40}"/>
                </a:ext>
              </a:extLst>
            </p:cNvPr>
            <p:cNvSpPr txBox="1"/>
            <p:nvPr/>
          </p:nvSpPr>
          <p:spPr>
            <a:xfrm>
              <a:off x="-69653" y="3686294"/>
              <a:ext cx="1493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Aggregate</a:t>
              </a:r>
              <a:endParaRPr lang="zh-TW" altLang="en-US" dirty="0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2D118980-C335-4BA7-8DD4-E3270BD24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49" y="4290687"/>
            <a:ext cx="4497977" cy="2507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4D1C441-2225-472B-92F8-1FAE7E8DE694}"/>
                  </a:ext>
                </a:extLst>
              </p:cNvPr>
              <p:cNvSpPr txBox="1"/>
              <p:nvPr/>
            </p:nvSpPr>
            <p:spPr>
              <a:xfrm>
                <a:off x="5650029" y="4695259"/>
                <a:ext cx="6833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4D1C441-2225-472B-92F8-1FAE7E8DE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029" y="4695259"/>
                <a:ext cx="683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圖片 24">
            <a:extLst>
              <a:ext uri="{FF2B5EF4-FFF2-40B4-BE49-F238E27FC236}">
                <a16:creationId xmlns:a16="http://schemas.microsoft.com/office/drawing/2014/main" id="{9A06A11F-3236-4236-99E0-6A25DECC4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50" y="2412170"/>
            <a:ext cx="4497977" cy="2507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47315F4-0202-487C-A37A-ED7990EE2DB3}"/>
                  </a:ext>
                </a:extLst>
              </p:cNvPr>
              <p:cNvSpPr txBox="1"/>
              <p:nvPr/>
            </p:nvSpPr>
            <p:spPr>
              <a:xfrm>
                <a:off x="5648030" y="2816742"/>
                <a:ext cx="6833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47315F4-0202-487C-A37A-ED7990EE2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30" y="2816742"/>
                <a:ext cx="6833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8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3" grpId="0"/>
      <p:bldP spid="7" grpId="0"/>
      <p:bldP spid="27" grpId="0"/>
      <p:bldP spid="27" grpId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987</Words>
  <Application>Microsoft Office PowerPoint</Application>
  <PresentationFormat>寬螢幕</PresentationFormat>
  <Paragraphs>282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微軟正黑體</vt:lpstr>
      <vt:lpstr>新細明體</vt:lpstr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Wingdings 3</vt:lpstr>
      <vt:lpstr>Office Theme</vt:lpstr>
      <vt:lpstr>離子會議室</vt:lpstr>
      <vt:lpstr>Enriching Taxonomies With Functional Domain Knowledge</vt:lpstr>
      <vt:lpstr>Outline</vt:lpstr>
      <vt:lpstr>Outline</vt:lpstr>
      <vt:lpstr>Introduction</vt:lpstr>
      <vt:lpstr>Introduction</vt:lpstr>
      <vt:lpstr>Introduction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黃劭崴</dc:creator>
  <cp:lastModifiedBy>劭崴 黃</cp:lastModifiedBy>
  <cp:revision>165</cp:revision>
  <dcterms:created xsi:type="dcterms:W3CDTF">2018-11-14T08:12:39Z</dcterms:created>
  <dcterms:modified xsi:type="dcterms:W3CDTF">2019-02-13T04:44:09Z</dcterms:modified>
</cp:coreProperties>
</file>